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60" r:id="rId4"/>
  </p:sldMasterIdLst>
  <p:notesMasterIdLst>
    <p:notesMasterId r:id="rId18"/>
  </p:notesMasterIdLst>
  <p:sldIdLst>
    <p:sldId id="256" r:id="rId5"/>
    <p:sldId id="257" r:id="rId6"/>
    <p:sldId id="262" r:id="rId7"/>
    <p:sldId id="261" r:id="rId8"/>
    <p:sldId id="269" r:id="rId9"/>
    <p:sldId id="259" r:id="rId10"/>
    <p:sldId id="266" r:id="rId11"/>
    <p:sldId id="260" r:id="rId12"/>
    <p:sldId id="258" r:id="rId13"/>
    <p:sldId id="268" r:id="rId14"/>
    <p:sldId id="265" r:id="rId15"/>
    <p:sldId id="264" r:id="rId16"/>
    <p:sldId id="263" r:id="rId17"/>
  </p:sldIdLst>
  <p:sldSz cx="12801600" cy="7315200"/>
  <p:notesSz cx="6950075" cy="9236075"/>
  <p:embeddedFontLst>
    <p:embeddedFont>
      <p:font typeface="League Gothic" panose="00000500000000000000" pitchFamily="2" charset="0"/>
      <p:regular r:id="rId19"/>
    </p:embeddedFont>
    <p:embeddedFont>
      <p:font typeface="Roboto" panose="02000000000000000000" pitchFamily="2" charset="0"/>
      <p:regular r:id="rId20"/>
    </p:embeddedFont>
  </p:embeddedFontLst>
  <p:defaultTextStyle>
    <a:defPPr>
      <a:defRPr lang="en-US"/>
    </a:defPPr>
    <a:lvl1pPr marL="0" algn="l" defTabSz="1237908" rtl="0" eaLnBrk="1" latinLnBrk="0" hangingPunct="1">
      <a:defRPr sz="2437" kern="1200">
        <a:solidFill>
          <a:schemeClr val="tx1"/>
        </a:solidFill>
        <a:latin typeface="+mn-lt"/>
        <a:ea typeface="+mn-ea"/>
        <a:cs typeface="+mn-cs"/>
      </a:defRPr>
    </a:lvl1pPr>
    <a:lvl2pPr marL="618953" algn="l" defTabSz="1237908" rtl="0" eaLnBrk="1" latinLnBrk="0" hangingPunct="1">
      <a:defRPr sz="2437" kern="1200">
        <a:solidFill>
          <a:schemeClr val="tx1"/>
        </a:solidFill>
        <a:latin typeface="+mn-lt"/>
        <a:ea typeface="+mn-ea"/>
        <a:cs typeface="+mn-cs"/>
      </a:defRPr>
    </a:lvl2pPr>
    <a:lvl3pPr marL="1237908" algn="l" defTabSz="1237908" rtl="0" eaLnBrk="1" latinLnBrk="0" hangingPunct="1">
      <a:defRPr sz="2437" kern="1200">
        <a:solidFill>
          <a:schemeClr val="tx1"/>
        </a:solidFill>
        <a:latin typeface="+mn-lt"/>
        <a:ea typeface="+mn-ea"/>
        <a:cs typeface="+mn-cs"/>
      </a:defRPr>
    </a:lvl3pPr>
    <a:lvl4pPr marL="1856861" algn="l" defTabSz="1237908" rtl="0" eaLnBrk="1" latinLnBrk="0" hangingPunct="1">
      <a:defRPr sz="2437" kern="1200">
        <a:solidFill>
          <a:schemeClr val="tx1"/>
        </a:solidFill>
        <a:latin typeface="+mn-lt"/>
        <a:ea typeface="+mn-ea"/>
        <a:cs typeface="+mn-cs"/>
      </a:defRPr>
    </a:lvl4pPr>
    <a:lvl5pPr marL="2475815" algn="l" defTabSz="1237908" rtl="0" eaLnBrk="1" latinLnBrk="0" hangingPunct="1">
      <a:defRPr sz="2437" kern="1200">
        <a:solidFill>
          <a:schemeClr val="tx1"/>
        </a:solidFill>
        <a:latin typeface="+mn-lt"/>
        <a:ea typeface="+mn-ea"/>
        <a:cs typeface="+mn-cs"/>
      </a:defRPr>
    </a:lvl5pPr>
    <a:lvl6pPr marL="3094769" algn="l" defTabSz="1237908" rtl="0" eaLnBrk="1" latinLnBrk="0" hangingPunct="1">
      <a:defRPr sz="2437" kern="1200">
        <a:solidFill>
          <a:schemeClr val="tx1"/>
        </a:solidFill>
        <a:latin typeface="+mn-lt"/>
        <a:ea typeface="+mn-ea"/>
        <a:cs typeface="+mn-cs"/>
      </a:defRPr>
    </a:lvl6pPr>
    <a:lvl7pPr marL="3713722" algn="l" defTabSz="1237908" rtl="0" eaLnBrk="1" latinLnBrk="0" hangingPunct="1">
      <a:defRPr sz="2437" kern="1200">
        <a:solidFill>
          <a:schemeClr val="tx1"/>
        </a:solidFill>
        <a:latin typeface="+mn-lt"/>
        <a:ea typeface="+mn-ea"/>
        <a:cs typeface="+mn-cs"/>
      </a:defRPr>
    </a:lvl7pPr>
    <a:lvl8pPr marL="4332676" algn="l" defTabSz="1237908" rtl="0" eaLnBrk="1" latinLnBrk="0" hangingPunct="1">
      <a:defRPr sz="2437" kern="1200">
        <a:solidFill>
          <a:schemeClr val="tx1"/>
        </a:solidFill>
        <a:latin typeface="+mn-lt"/>
        <a:ea typeface="+mn-ea"/>
        <a:cs typeface="+mn-cs"/>
      </a:defRPr>
    </a:lvl8pPr>
    <a:lvl9pPr marL="4951629" algn="l" defTabSz="1237908" rtl="0" eaLnBrk="1" latinLnBrk="0" hangingPunct="1">
      <a:defRPr sz="243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191"/>
    <a:srgbClr val="FF443B"/>
    <a:srgbClr val="FFB351"/>
    <a:srgbClr val="539E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1D7368-F46A-499D-B3CD-C11214C46659}" v="11" dt="2023-07-05T20:53:59.0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768" y="62"/>
      </p:cViewPr>
      <p:guideLst>
        <p:guide orient="horz" pos="230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font" Target="fonts/font2.fntdata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font" Target="fonts/font1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 Byers-Alexander" userId="14a23c40-8793-491c-906e-364036834e6b" providerId="ADAL" clId="{831D7368-F46A-499D-B3CD-C11214C46659}"/>
    <pc:docChg chg="undo custSel addSld delSld modSld sldOrd">
      <pc:chgData name="Maria Byers-Alexander" userId="14a23c40-8793-491c-906e-364036834e6b" providerId="ADAL" clId="{831D7368-F46A-499D-B3CD-C11214C46659}" dt="2023-07-05T20:55:10.331" v="2365" actId="115"/>
      <pc:docMkLst>
        <pc:docMk/>
      </pc:docMkLst>
      <pc:sldChg chg="delSp modSp mod">
        <pc:chgData name="Maria Byers-Alexander" userId="14a23c40-8793-491c-906e-364036834e6b" providerId="ADAL" clId="{831D7368-F46A-499D-B3CD-C11214C46659}" dt="2023-07-05T19:02:21.363" v="1976" actId="478"/>
        <pc:sldMkLst>
          <pc:docMk/>
          <pc:sldMk cId="2086972271" sldId="256"/>
        </pc:sldMkLst>
        <pc:spChg chg="del mod">
          <ac:chgData name="Maria Byers-Alexander" userId="14a23c40-8793-491c-906e-364036834e6b" providerId="ADAL" clId="{831D7368-F46A-499D-B3CD-C11214C46659}" dt="2023-07-05T19:02:21.363" v="1976" actId="478"/>
          <ac:spMkLst>
            <pc:docMk/>
            <pc:sldMk cId="2086972271" sldId="256"/>
            <ac:spMk id="3" creationId="{7A1B66F2-46BD-43EB-93C4-629055291F04}"/>
          </ac:spMkLst>
        </pc:spChg>
      </pc:sldChg>
      <pc:sldChg chg="modSp mod ord">
        <pc:chgData name="Maria Byers-Alexander" userId="14a23c40-8793-491c-906e-364036834e6b" providerId="ADAL" clId="{831D7368-F46A-499D-B3CD-C11214C46659}" dt="2023-07-05T20:38:12.289" v="2005" actId="255"/>
        <pc:sldMkLst>
          <pc:docMk/>
          <pc:sldMk cId="429495843" sldId="257"/>
        </pc:sldMkLst>
        <pc:spChg chg="mod">
          <ac:chgData name="Maria Byers-Alexander" userId="14a23c40-8793-491c-906e-364036834e6b" providerId="ADAL" clId="{831D7368-F46A-499D-B3CD-C11214C46659}" dt="2023-07-05T20:38:12.289" v="2005" actId="255"/>
          <ac:spMkLst>
            <pc:docMk/>
            <pc:sldMk cId="429495843" sldId="257"/>
            <ac:spMk id="3" creationId="{78D7F367-11D6-8356-9B57-CEDB95555F50}"/>
          </ac:spMkLst>
        </pc:spChg>
      </pc:sldChg>
      <pc:sldChg chg="modSp mod">
        <pc:chgData name="Maria Byers-Alexander" userId="14a23c40-8793-491c-906e-364036834e6b" providerId="ADAL" clId="{831D7368-F46A-499D-B3CD-C11214C46659}" dt="2023-07-05T20:36:56.800" v="1990" actId="1076"/>
        <pc:sldMkLst>
          <pc:docMk/>
          <pc:sldMk cId="3102556034" sldId="258"/>
        </pc:sldMkLst>
        <pc:spChg chg="mod">
          <ac:chgData name="Maria Byers-Alexander" userId="14a23c40-8793-491c-906e-364036834e6b" providerId="ADAL" clId="{831D7368-F46A-499D-B3CD-C11214C46659}" dt="2023-07-05T20:36:56.800" v="1990" actId="1076"/>
          <ac:spMkLst>
            <pc:docMk/>
            <pc:sldMk cId="3102556034" sldId="258"/>
            <ac:spMk id="5" creationId="{6B4E59DB-D856-4C3E-E4F3-380E3507163D}"/>
          </ac:spMkLst>
        </pc:spChg>
      </pc:sldChg>
      <pc:sldChg chg="modSp mod">
        <pc:chgData name="Maria Byers-Alexander" userId="14a23c40-8793-491c-906e-364036834e6b" providerId="ADAL" clId="{831D7368-F46A-499D-B3CD-C11214C46659}" dt="2023-07-05T20:37:44.877" v="2001" actId="255"/>
        <pc:sldMkLst>
          <pc:docMk/>
          <pc:sldMk cId="2653474325" sldId="259"/>
        </pc:sldMkLst>
        <pc:spChg chg="mod">
          <ac:chgData name="Maria Byers-Alexander" userId="14a23c40-8793-491c-906e-364036834e6b" providerId="ADAL" clId="{831D7368-F46A-499D-B3CD-C11214C46659}" dt="2023-07-05T20:37:44.877" v="2001" actId="255"/>
          <ac:spMkLst>
            <pc:docMk/>
            <pc:sldMk cId="2653474325" sldId="259"/>
            <ac:spMk id="3" creationId="{78D7F367-11D6-8356-9B57-CEDB95555F50}"/>
          </ac:spMkLst>
        </pc:spChg>
      </pc:sldChg>
      <pc:sldChg chg="modSp mod">
        <pc:chgData name="Maria Byers-Alexander" userId="14a23c40-8793-491c-906e-364036834e6b" providerId="ADAL" clId="{831D7368-F46A-499D-B3CD-C11214C46659}" dt="2023-07-05T20:47:58.457" v="2044" actId="20577"/>
        <pc:sldMkLst>
          <pc:docMk/>
          <pc:sldMk cId="626195521" sldId="260"/>
        </pc:sldMkLst>
        <pc:spChg chg="mod">
          <ac:chgData name="Maria Byers-Alexander" userId="14a23c40-8793-491c-906e-364036834e6b" providerId="ADAL" clId="{831D7368-F46A-499D-B3CD-C11214C46659}" dt="2023-06-15T19:23:04.495" v="350" actId="20577"/>
          <ac:spMkLst>
            <pc:docMk/>
            <pc:sldMk cId="626195521" sldId="260"/>
            <ac:spMk id="2" creationId="{ECE5CB1D-4F50-304E-9E4C-52666E1C3E5D}"/>
          </ac:spMkLst>
        </pc:spChg>
        <pc:spChg chg="mod">
          <ac:chgData name="Maria Byers-Alexander" userId="14a23c40-8793-491c-906e-364036834e6b" providerId="ADAL" clId="{831D7368-F46A-499D-B3CD-C11214C46659}" dt="2023-07-05T20:47:58.457" v="2044" actId="20577"/>
          <ac:spMkLst>
            <pc:docMk/>
            <pc:sldMk cId="626195521" sldId="260"/>
            <ac:spMk id="3" creationId="{78D7F367-11D6-8356-9B57-CEDB95555F50}"/>
          </ac:spMkLst>
        </pc:spChg>
      </pc:sldChg>
      <pc:sldChg chg="modSp mod ord">
        <pc:chgData name="Maria Byers-Alexander" userId="14a23c40-8793-491c-906e-364036834e6b" providerId="ADAL" clId="{831D7368-F46A-499D-B3CD-C11214C46659}" dt="2023-07-05T20:38:04.329" v="2004" actId="255"/>
        <pc:sldMkLst>
          <pc:docMk/>
          <pc:sldMk cId="694376866" sldId="262"/>
        </pc:sldMkLst>
        <pc:spChg chg="mod">
          <ac:chgData name="Maria Byers-Alexander" userId="14a23c40-8793-491c-906e-364036834e6b" providerId="ADAL" clId="{831D7368-F46A-499D-B3CD-C11214C46659}" dt="2023-07-05T20:38:04.329" v="2004" actId="255"/>
          <ac:spMkLst>
            <pc:docMk/>
            <pc:sldMk cId="694376866" sldId="262"/>
            <ac:spMk id="4" creationId="{1C1D4DC7-18A4-DF25-8416-F15E4BED67C9}"/>
          </ac:spMkLst>
        </pc:spChg>
      </pc:sldChg>
      <pc:sldChg chg="addSp modSp mod">
        <pc:chgData name="Maria Byers-Alexander" userId="14a23c40-8793-491c-906e-364036834e6b" providerId="ADAL" clId="{831D7368-F46A-499D-B3CD-C11214C46659}" dt="2023-07-05T20:55:10.331" v="2365" actId="115"/>
        <pc:sldMkLst>
          <pc:docMk/>
          <pc:sldMk cId="1966952019" sldId="263"/>
        </pc:sldMkLst>
        <pc:spChg chg="mod">
          <ac:chgData name="Maria Byers-Alexander" userId="14a23c40-8793-491c-906e-364036834e6b" providerId="ADAL" clId="{831D7368-F46A-499D-B3CD-C11214C46659}" dt="2023-07-05T18:14:05.856" v="1835" actId="20577"/>
          <ac:spMkLst>
            <pc:docMk/>
            <pc:sldMk cId="1966952019" sldId="263"/>
            <ac:spMk id="2" creationId="{ECE5CB1D-4F50-304E-9E4C-52666E1C3E5D}"/>
          </ac:spMkLst>
        </pc:spChg>
        <pc:spChg chg="add mod">
          <ac:chgData name="Maria Byers-Alexander" userId="14a23c40-8793-491c-906e-364036834e6b" providerId="ADAL" clId="{831D7368-F46A-499D-B3CD-C11214C46659}" dt="2023-07-05T20:55:10.331" v="2365" actId="115"/>
          <ac:spMkLst>
            <pc:docMk/>
            <pc:sldMk cId="1966952019" sldId="263"/>
            <ac:spMk id="3" creationId="{91E00CFE-19ED-C92D-F12C-DD8739EF0D8F}"/>
          </ac:spMkLst>
        </pc:spChg>
        <pc:picChg chg="add mod">
          <ac:chgData name="Maria Byers-Alexander" userId="14a23c40-8793-491c-906e-364036834e6b" providerId="ADAL" clId="{831D7368-F46A-499D-B3CD-C11214C46659}" dt="2023-07-05T18:16:13.112" v="1975" actId="1076"/>
          <ac:picMkLst>
            <pc:docMk/>
            <pc:sldMk cId="1966952019" sldId="263"/>
            <ac:picMk id="4" creationId="{0720E561-AB98-92EA-48A5-72F212EC4A40}"/>
          </ac:picMkLst>
        </pc:picChg>
      </pc:sldChg>
      <pc:sldChg chg="addSp delSp modSp mod">
        <pc:chgData name="Maria Byers-Alexander" userId="14a23c40-8793-491c-906e-364036834e6b" providerId="ADAL" clId="{831D7368-F46A-499D-B3CD-C11214C46659}" dt="2023-07-05T20:54:23.866" v="2340" actId="14100"/>
        <pc:sldMkLst>
          <pc:docMk/>
          <pc:sldMk cId="416297455" sldId="264"/>
        </pc:sldMkLst>
        <pc:spChg chg="mod">
          <ac:chgData name="Maria Byers-Alexander" userId="14a23c40-8793-491c-906e-364036834e6b" providerId="ADAL" clId="{831D7368-F46A-499D-B3CD-C11214C46659}" dt="2023-07-05T17:29:37.045" v="1796"/>
          <ac:spMkLst>
            <pc:docMk/>
            <pc:sldMk cId="416297455" sldId="264"/>
            <ac:spMk id="2" creationId="{ECE5CB1D-4F50-304E-9E4C-52666E1C3E5D}"/>
          </ac:spMkLst>
        </pc:spChg>
        <pc:spChg chg="mod">
          <ac:chgData name="Maria Byers-Alexander" userId="14a23c40-8793-491c-906e-364036834e6b" providerId="ADAL" clId="{831D7368-F46A-499D-B3CD-C11214C46659}" dt="2023-07-05T20:51:42.011" v="2317" actId="1076"/>
          <ac:spMkLst>
            <pc:docMk/>
            <pc:sldMk cId="416297455" sldId="264"/>
            <ac:spMk id="3" creationId="{78D7F367-11D6-8356-9B57-CEDB95555F50}"/>
          </ac:spMkLst>
        </pc:spChg>
        <pc:spChg chg="del">
          <ac:chgData name="Maria Byers-Alexander" userId="14a23c40-8793-491c-906e-364036834e6b" providerId="ADAL" clId="{831D7368-F46A-499D-B3CD-C11214C46659}" dt="2023-07-05T20:51:46.208" v="2318" actId="478"/>
          <ac:spMkLst>
            <pc:docMk/>
            <pc:sldMk cId="416297455" sldId="264"/>
            <ac:spMk id="6" creationId="{787D41C6-69F9-A9B7-E16E-900CAEC67F17}"/>
          </ac:spMkLst>
        </pc:spChg>
        <pc:spChg chg="del">
          <ac:chgData name="Maria Byers-Alexander" userId="14a23c40-8793-491c-906e-364036834e6b" providerId="ADAL" clId="{831D7368-F46A-499D-B3CD-C11214C46659}" dt="2023-07-05T20:51:50.351" v="2320" actId="478"/>
          <ac:spMkLst>
            <pc:docMk/>
            <pc:sldMk cId="416297455" sldId="264"/>
            <ac:spMk id="7" creationId="{4600139C-573F-8D2D-A791-A397A4289092}"/>
          </ac:spMkLst>
        </pc:spChg>
        <pc:picChg chg="mod modCrop">
          <ac:chgData name="Maria Byers-Alexander" userId="14a23c40-8793-491c-906e-364036834e6b" providerId="ADAL" clId="{831D7368-F46A-499D-B3CD-C11214C46659}" dt="2023-07-05T20:54:23.866" v="2340" actId="14100"/>
          <ac:picMkLst>
            <pc:docMk/>
            <pc:sldMk cId="416297455" sldId="264"/>
            <ac:picMk id="5" creationId="{B4256579-B786-1350-8964-DFA19A5B48C4}"/>
          </ac:picMkLst>
        </pc:picChg>
        <pc:picChg chg="add del mod modCrop">
          <ac:chgData name="Maria Byers-Alexander" userId="14a23c40-8793-491c-906e-364036834e6b" providerId="ADAL" clId="{831D7368-F46A-499D-B3CD-C11214C46659}" dt="2023-07-05T20:53:23.874" v="2330" actId="478"/>
          <ac:picMkLst>
            <pc:docMk/>
            <pc:sldMk cId="416297455" sldId="264"/>
            <ac:picMk id="8" creationId="{CAF6FCE8-09CE-9956-859C-10CBCF180D11}"/>
          </ac:picMkLst>
        </pc:picChg>
        <pc:picChg chg="add mod modCrop">
          <ac:chgData name="Maria Byers-Alexander" userId="14a23c40-8793-491c-906e-364036834e6b" providerId="ADAL" clId="{831D7368-F46A-499D-B3CD-C11214C46659}" dt="2023-07-05T20:54:18.380" v="2338" actId="1076"/>
          <ac:picMkLst>
            <pc:docMk/>
            <pc:sldMk cId="416297455" sldId="264"/>
            <ac:picMk id="10" creationId="{B551D115-5328-98DF-8C21-A1899DBF7A74}"/>
          </ac:picMkLst>
        </pc:picChg>
      </pc:sldChg>
      <pc:sldChg chg="addSp delSp modSp mod ord">
        <pc:chgData name="Maria Byers-Alexander" userId="14a23c40-8793-491c-906e-364036834e6b" providerId="ADAL" clId="{831D7368-F46A-499D-B3CD-C11214C46659}" dt="2023-07-05T20:51:07.988" v="2303" actId="27636"/>
        <pc:sldMkLst>
          <pc:docMk/>
          <pc:sldMk cId="3193180165" sldId="265"/>
        </pc:sldMkLst>
        <pc:spChg chg="del">
          <ac:chgData name="Maria Byers-Alexander" userId="14a23c40-8793-491c-906e-364036834e6b" providerId="ADAL" clId="{831D7368-F46A-499D-B3CD-C11214C46659}" dt="2023-06-09T14:53:41.854" v="0" actId="478"/>
          <ac:spMkLst>
            <pc:docMk/>
            <pc:sldMk cId="3193180165" sldId="265"/>
            <ac:spMk id="3" creationId="{78D7F367-11D6-8356-9B57-CEDB95555F50}"/>
          </ac:spMkLst>
        </pc:spChg>
        <pc:spChg chg="add mod">
          <ac:chgData name="Maria Byers-Alexander" userId="14a23c40-8793-491c-906e-364036834e6b" providerId="ADAL" clId="{831D7368-F46A-499D-B3CD-C11214C46659}" dt="2023-07-05T20:51:07.988" v="2303" actId="27636"/>
          <ac:spMkLst>
            <pc:docMk/>
            <pc:sldMk cId="3193180165" sldId="265"/>
            <ac:spMk id="4" creationId="{A60266DC-F82D-A159-3A9F-0E4D98906ECC}"/>
          </ac:spMkLst>
        </pc:spChg>
      </pc:sldChg>
      <pc:sldChg chg="modSp new mod">
        <pc:chgData name="Maria Byers-Alexander" userId="14a23c40-8793-491c-906e-364036834e6b" providerId="ADAL" clId="{831D7368-F46A-499D-B3CD-C11214C46659}" dt="2023-07-05T20:49:29.846" v="2202" actId="313"/>
        <pc:sldMkLst>
          <pc:docMk/>
          <pc:sldMk cId="3773680595" sldId="266"/>
        </pc:sldMkLst>
        <pc:spChg chg="mod">
          <ac:chgData name="Maria Byers-Alexander" userId="14a23c40-8793-491c-906e-364036834e6b" providerId="ADAL" clId="{831D7368-F46A-499D-B3CD-C11214C46659}" dt="2023-07-05T20:37:25.809" v="1996" actId="1076"/>
          <ac:spMkLst>
            <pc:docMk/>
            <pc:sldMk cId="3773680595" sldId="266"/>
            <ac:spMk id="2" creationId="{F29CA6C8-B4B8-5C2B-7203-F7B145EA29E5}"/>
          </ac:spMkLst>
        </pc:spChg>
        <pc:spChg chg="mod">
          <ac:chgData name="Maria Byers-Alexander" userId="14a23c40-8793-491c-906e-364036834e6b" providerId="ADAL" clId="{831D7368-F46A-499D-B3CD-C11214C46659}" dt="2023-07-05T20:49:29.846" v="2202" actId="313"/>
          <ac:spMkLst>
            <pc:docMk/>
            <pc:sldMk cId="3773680595" sldId="266"/>
            <ac:spMk id="3" creationId="{519A3AC9-16F7-74B2-F604-CACAAFB175D6}"/>
          </ac:spMkLst>
        </pc:spChg>
      </pc:sldChg>
      <pc:sldChg chg="modSp new del mod">
        <pc:chgData name="Maria Byers-Alexander" userId="14a23c40-8793-491c-906e-364036834e6b" providerId="ADAL" clId="{831D7368-F46A-499D-B3CD-C11214C46659}" dt="2023-07-05T15:35:20.424" v="605" actId="47"/>
        <pc:sldMkLst>
          <pc:docMk/>
          <pc:sldMk cId="2279016799" sldId="267"/>
        </pc:sldMkLst>
        <pc:spChg chg="mod">
          <ac:chgData name="Maria Byers-Alexander" userId="14a23c40-8793-491c-906e-364036834e6b" providerId="ADAL" clId="{831D7368-F46A-499D-B3CD-C11214C46659}" dt="2023-06-15T19:21:28.257" v="217" actId="20577"/>
          <ac:spMkLst>
            <pc:docMk/>
            <pc:sldMk cId="2279016799" sldId="267"/>
            <ac:spMk id="2" creationId="{A6729494-6688-D518-6304-E5C7A6D02019}"/>
          </ac:spMkLst>
        </pc:spChg>
        <pc:spChg chg="mod">
          <ac:chgData name="Maria Byers-Alexander" userId="14a23c40-8793-491c-906e-364036834e6b" providerId="ADAL" clId="{831D7368-F46A-499D-B3CD-C11214C46659}" dt="2023-06-15T19:23:54.001" v="412" actId="20577"/>
          <ac:spMkLst>
            <pc:docMk/>
            <pc:sldMk cId="2279016799" sldId="267"/>
            <ac:spMk id="3" creationId="{669A14A5-4E79-279F-67A5-A934B5356411}"/>
          </ac:spMkLst>
        </pc:spChg>
      </pc:sldChg>
      <pc:sldChg chg="modSp new mod">
        <pc:chgData name="Maria Byers-Alexander" userId="14a23c40-8793-491c-906e-364036834e6b" providerId="ADAL" clId="{831D7368-F46A-499D-B3CD-C11214C46659}" dt="2023-07-05T20:36:47.464" v="1988" actId="255"/>
        <pc:sldMkLst>
          <pc:docMk/>
          <pc:sldMk cId="3728364068" sldId="268"/>
        </pc:sldMkLst>
        <pc:spChg chg="mod">
          <ac:chgData name="Maria Byers-Alexander" userId="14a23c40-8793-491c-906e-364036834e6b" providerId="ADAL" clId="{831D7368-F46A-499D-B3CD-C11214C46659}" dt="2023-07-05T17:27:58.362" v="1681" actId="122"/>
          <ac:spMkLst>
            <pc:docMk/>
            <pc:sldMk cId="3728364068" sldId="268"/>
            <ac:spMk id="2" creationId="{1B846146-004A-27CC-288D-D1EECEC9E49D}"/>
          </ac:spMkLst>
        </pc:spChg>
        <pc:spChg chg="mod">
          <ac:chgData name="Maria Byers-Alexander" userId="14a23c40-8793-491c-906e-364036834e6b" providerId="ADAL" clId="{831D7368-F46A-499D-B3CD-C11214C46659}" dt="2023-07-05T20:36:47.464" v="1988" actId="255"/>
          <ac:spMkLst>
            <pc:docMk/>
            <pc:sldMk cId="3728364068" sldId="268"/>
            <ac:spMk id="3" creationId="{D050D0AA-8362-F1D5-A896-B2C4AA1702E5}"/>
          </ac:spMkLst>
        </pc:spChg>
      </pc:sldChg>
      <pc:sldChg chg="modSp add mod">
        <pc:chgData name="Maria Byers-Alexander" userId="14a23c40-8793-491c-906e-364036834e6b" providerId="ADAL" clId="{831D7368-F46A-499D-B3CD-C11214C46659}" dt="2023-07-05T20:48:36.575" v="2140" actId="313"/>
        <pc:sldMkLst>
          <pc:docMk/>
          <pc:sldMk cId="3848423258" sldId="269"/>
        </pc:sldMkLst>
        <pc:spChg chg="mod">
          <ac:chgData name="Maria Byers-Alexander" userId="14a23c40-8793-491c-906e-364036834e6b" providerId="ADAL" clId="{831D7368-F46A-499D-B3CD-C11214C46659}" dt="2023-07-05T15:35:28.784" v="606"/>
          <ac:spMkLst>
            <pc:docMk/>
            <pc:sldMk cId="3848423258" sldId="269"/>
            <ac:spMk id="2" creationId="{ECE5CB1D-4F50-304E-9E4C-52666E1C3E5D}"/>
          </ac:spMkLst>
        </pc:spChg>
        <pc:spChg chg="mod">
          <ac:chgData name="Maria Byers-Alexander" userId="14a23c40-8793-491c-906e-364036834e6b" providerId="ADAL" clId="{831D7368-F46A-499D-B3CD-C11214C46659}" dt="2023-07-05T20:48:36.575" v="2140" actId="313"/>
          <ac:spMkLst>
            <pc:docMk/>
            <pc:sldMk cId="3848423258" sldId="269"/>
            <ac:spMk id="3" creationId="{78D7F367-11D6-8356-9B57-CEDB95555F5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692150"/>
            <a:ext cx="606107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76" tIns="92476" rIns="92476" bIns="92476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9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9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9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9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9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9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9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9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9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197187"/>
            <a:ext cx="9601200" cy="2546773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3842174"/>
            <a:ext cx="9601200" cy="1766148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0020" y="5897640"/>
            <a:ext cx="2880360" cy="389467"/>
          </a:xfrm>
        </p:spPr>
        <p:txBody>
          <a:bodyPr/>
          <a:lstStyle/>
          <a:p>
            <a:fld id="{47AC946D-2162-41AA-965B-01F87D7DB973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40530" y="5897640"/>
            <a:ext cx="4320540" cy="389467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761220" y="5897640"/>
            <a:ext cx="2880360" cy="389467"/>
          </a:xfrm>
        </p:spPr>
        <p:txBody>
          <a:bodyPr/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134444129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0110" y="1947333"/>
            <a:ext cx="11041380" cy="3793357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85166" y="5851196"/>
            <a:ext cx="2880360" cy="389467"/>
          </a:xfrm>
        </p:spPr>
        <p:txBody>
          <a:bodyPr/>
          <a:lstStyle/>
          <a:p>
            <a:fld id="{47AC946D-2162-41AA-965B-01F87D7DB973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40530" y="5851196"/>
            <a:ext cx="4320540" cy="389467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736074" y="5851196"/>
            <a:ext cx="2880360" cy="389467"/>
          </a:xfrm>
        </p:spPr>
        <p:txBody>
          <a:bodyPr/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31573524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4" y="569691"/>
            <a:ext cx="11041380" cy="304291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4" y="3641396"/>
            <a:ext cx="11041380" cy="16001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4310" y="5834696"/>
            <a:ext cx="2880360" cy="389467"/>
          </a:xfrm>
        </p:spPr>
        <p:txBody>
          <a:bodyPr/>
          <a:lstStyle/>
          <a:p>
            <a:fld id="{47AC946D-2162-41AA-965B-01F87D7DB973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33864" y="5834696"/>
            <a:ext cx="4320540" cy="389467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781795" y="5834696"/>
            <a:ext cx="2880360" cy="389467"/>
          </a:xfrm>
        </p:spPr>
        <p:txBody>
          <a:bodyPr/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82590610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1947337"/>
            <a:ext cx="5440680" cy="37840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1947337"/>
            <a:ext cx="5440680" cy="37840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85165" y="5833492"/>
            <a:ext cx="2880360" cy="389467"/>
          </a:xfrm>
        </p:spPr>
        <p:txBody>
          <a:bodyPr/>
          <a:lstStyle/>
          <a:p>
            <a:fld id="{47AC946D-2162-41AA-965B-01F87D7DB973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240530" y="5833492"/>
            <a:ext cx="4320540" cy="389467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772649" y="5833492"/>
            <a:ext cx="2880360" cy="389467"/>
          </a:xfrm>
        </p:spPr>
        <p:txBody>
          <a:bodyPr/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19364753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389467"/>
            <a:ext cx="11041380" cy="141393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1793241"/>
            <a:ext cx="5415676" cy="87883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2672082"/>
            <a:ext cx="5415676" cy="29292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3" y="1793241"/>
            <a:ext cx="5442347" cy="87883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3" y="2672082"/>
            <a:ext cx="5442347" cy="29292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03453" y="5810554"/>
            <a:ext cx="2880360" cy="389467"/>
          </a:xfrm>
        </p:spPr>
        <p:txBody>
          <a:bodyPr/>
          <a:lstStyle/>
          <a:p>
            <a:fld id="{47AC946D-2162-41AA-965B-01F87D7DB973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242197" y="5810554"/>
            <a:ext cx="4320540" cy="389467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790938" y="5810554"/>
            <a:ext cx="2880360" cy="389467"/>
          </a:xfrm>
        </p:spPr>
        <p:txBody>
          <a:bodyPr/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063256972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36226743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39447" y="5813073"/>
            <a:ext cx="2880360" cy="389467"/>
          </a:xfrm>
        </p:spPr>
        <p:txBody>
          <a:bodyPr/>
          <a:lstStyle/>
          <a:p>
            <a:fld id="{47AC946D-2162-41AA-965B-01F87D7DB973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213099" y="5814039"/>
            <a:ext cx="4320540" cy="389467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726930" y="5814039"/>
            <a:ext cx="2880360" cy="389467"/>
          </a:xfrm>
        </p:spPr>
        <p:txBody>
          <a:bodyPr/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911099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487680"/>
            <a:ext cx="4128849" cy="170688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053256"/>
            <a:ext cx="6480810" cy="519853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194562"/>
            <a:ext cx="4128849" cy="406569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51842667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487680"/>
            <a:ext cx="4128849" cy="170688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42347" y="1053256"/>
            <a:ext cx="6480810" cy="5198533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194562"/>
            <a:ext cx="4128849" cy="406569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708068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389467"/>
            <a:ext cx="11041380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1947334"/>
            <a:ext cx="11041380" cy="46414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6780110"/>
            <a:ext cx="288036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C946D-2162-41AA-965B-01F87D7DB973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6780110"/>
            <a:ext cx="432054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6780110"/>
            <a:ext cx="288036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sp>
        <p:nvSpPr>
          <p:cNvPr id="7" name="Rectangle 6"/>
          <p:cNvSpPr/>
          <p:nvPr/>
        </p:nvSpPr>
        <p:spPr>
          <a:xfrm>
            <a:off x="0" y="6847841"/>
            <a:ext cx="12801600" cy="467361"/>
          </a:xfrm>
          <a:prstGeom prst="rect">
            <a:avLst/>
          </a:prstGeom>
          <a:solidFill>
            <a:srgbClr val="0051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8" name="Rectangle 7"/>
          <p:cNvSpPr/>
          <p:nvPr/>
        </p:nvSpPr>
        <p:spPr>
          <a:xfrm>
            <a:off x="0" y="6604001"/>
            <a:ext cx="12801600" cy="467361"/>
          </a:xfrm>
          <a:prstGeom prst="rect">
            <a:avLst/>
          </a:prstGeom>
          <a:solidFill>
            <a:srgbClr val="539E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9" name="Rectangle 8"/>
          <p:cNvSpPr/>
          <p:nvPr/>
        </p:nvSpPr>
        <p:spPr>
          <a:xfrm>
            <a:off x="0" y="6410962"/>
            <a:ext cx="12801600" cy="467361"/>
          </a:xfrm>
          <a:prstGeom prst="rect">
            <a:avLst/>
          </a:prstGeom>
          <a:solidFill>
            <a:srgbClr val="FFB3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0" name="Rectangle 9"/>
          <p:cNvSpPr/>
          <p:nvPr/>
        </p:nvSpPr>
        <p:spPr>
          <a:xfrm>
            <a:off x="0" y="6410961"/>
            <a:ext cx="12801600" cy="243840"/>
          </a:xfrm>
          <a:prstGeom prst="rect">
            <a:avLst/>
          </a:prstGeom>
          <a:solidFill>
            <a:srgbClr val="FF44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6601" y="6552811"/>
            <a:ext cx="2650407" cy="569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780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uwaylc.org/grant-process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calendly.com/mbyers-alexander" TargetMode="External"/><Relationship Id="rId2" Type="http://schemas.openxmlformats.org/officeDocument/2006/relationships/hyperlink" Target="mailto:mbyers-alexander@uwaylc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leg.colorado.gov/sites/default/files/2022a_1356_signed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242F9-2918-417A-866E-139CA0B00A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League Gothic" panose="00000500000000000000" pitchFamily="2" charset="0"/>
              </a:rPr>
              <a:t>NONPROFIT INFRASTRUCTURE GRANT PROGRAM</a:t>
            </a:r>
          </a:p>
        </p:txBody>
      </p:sp>
    </p:spTree>
    <p:extLst>
      <p:ext uri="{BB962C8B-B14F-4D97-AF65-F5344CB8AC3E}">
        <p14:creationId xmlns:p14="http://schemas.microsoft.com/office/powerpoint/2010/main" val="20869722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46146-004A-27CC-288D-D1EECEC9E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500" dirty="0">
                <a:latin typeface="League Gothic" panose="00000500000000000000" pitchFamily="2" charset="0"/>
              </a:rPr>
              <a:t>REPORTING REQUIREMENTS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50D0AA-8362-F1D5-A896-B2C4AA1702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22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ctr"/>
            <a:endParaRPr lang="en-US" sz="22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ctr"/>
            <a:endParaRPr lang="en-US" sz="22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ctr"/>
            <a:r>
              <a:rPr lang="en-US" sz="2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All grant recipients will be required to submit back up documentation on all expenses on a quarterly basis</a:t>
            </a:r>
          </a:p>
        </p:txBody>
      </p:sp>
    </p:spTree>
    <p:extLst>
      <p:ext uri="{BB962C8B-B14F-4D97-AF65-F5344CB8AC3E}">
        <p14:creationId xmlns:p14="http://schemas.microsoft.com/office/powerpoint/2010/main" val="3728364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5CB1D-4F50-304E-9E4C-52666E1C3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0110" y="37774"/>
            <a:ext cx="11041380" cy="1413934"/>
          </a:xfrm>
        </p:spPr>
        <p:txBody>
          <a:bodyPr>
            <a:normAutofit/>
          </a:bodyPr>
          <a:lstStyle/>
          <a:p>
            <a:pPr algn="ctr"/>
            <a:r>
              <a:rPr lang="en-US" sz="4500" dirty="0">
                <a:latin typeface="League Gothic" panose="00000500000000000000" pitchFamily="2" charset="0"/>
              </a:rPr>
              <a:t>TIMELINE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60266DC-F82D-A159-3A9F-0E4D98906E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0110" y="1947333"/>
            <a:ext cx="11041380" cy="379335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2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Application Period</a:t>
            </a:r>
          </a:p>
          <a:p>
            <a:pPr lvl="2"/>
            <a:r>
              <a:rPr lang="en-US" sz="2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July 5, 2023-August 31, 2023</a:t>
            </a:r>
          </a:p>
          <a:p>
            <a:pPr lvl="2"/>
            <a:endParaRPr lang="en-US" sz="22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indent="0">
              <a:buNone/>
            </a:pPr>
            <a:r>
              <a:rPr lang="en-US" sz="22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RAP Award recommendations to DOLA</a:t>
            </a:r>
          </a:p>
          <a:p>
            <a:pPr lvl="2"/>
            <a:r>
              <a:rPr lang="en-US" sz="2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November 1, 2023</a:t>
            </a:r>
            <a:endParaRPr lang="en-US" sz="2200" baseline="300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indent="0">
              <a:buNone/>
            </a:pPr>
            <a:endParaRPr lang="en-US" sz="2200" baseline="300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indent="0">
              <a:buNone/>
            </a:pPr>
            <a:r>
              <a:rPr lang="en-US" sz="22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Award notice, Contract Execution, and first payment </a:t>
            </a:r>
          </a:p>
          <a:p>
            <a:pPr lvl="2"/>
            <a:r>
              <a:rPr lang="en-US" sz="2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December 15, 2023-January 31, 2024 </a:t>
            </a:r>
          </a:p>
          <a:p>
            <a:pPr marL="0" indent="0">
              <a:buNone/>
            </a:pPr>
            <a:endParaRPr lang="en-US" sz="2200" b="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indent="0">
              <a:buNone/>
            </a:pPr>
            <a:r>
              <a:rPr lang="en-US" sz="22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All funding must be spent</a:t>
            </a:r>
          </a:p>
          <a:p>
            <a:pPr lvl="2"/>
            <a:r>
              <a:rPr lang="en-US" sz="2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December 30, 2026</a:t>
            </a:r>
          </a:p>
        </p:txBody>
      </p:sp>
    </p:spTree>
    <p:extLst>
      <p:ext uri="{BB962C8B-B14F-4D97-AF65-F5344CB8AC3E}">
        <p14:creationId xmlns:p14="http://schemas.microsoft.com/office/powerpoint/2010/main" val="31931801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5CB1D-4F50-304E-9E4C-52666E1C3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0110" y="37774"/>
            <a:ext cx="11041380" cy="1413934"/>
          </a:xfrm>
        </p:spPr>
        <p:txBody>
          <a:bodyPr>
            <a:normAutofit/>
          </a:bodyPr>
          <a:lstStyle/>
          <a:p>
            <a:pPr algn="ctr"/>
            <a:r>
              <a:rPr lang="en-US" sz="4500" dirty="0">
                <a:latin typeface="League Gothic" panose="00000500000000000000" pitchFamily="2" charset="0"/>
              </a:rPr>
              <a:t>IMPORTANT LINKS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7F367-11D6-8356-9B57-CEDB95555F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756" y="1151656"/>
            <a:ext cx="11630088" cy="877164"/>
          </a:xfrm>
        </p:spPr>
        <p:txBody>
          <a:bodyPr>
            <a:noAutofit/>
          </a:bodyPr>
          <a:lstStyle/>
          <a:p>
            <a:r>
              <a:rPr lang="en-US" sz="2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All applications (Nonprofit, Fiscal Agent, and Fiscal Sponsor) will be available on our Grant Platform: Survey Monkey Apply. The link to this platform can be found on our </a:t>
            </a:r>
            <a:r>
              <a:rPr lang="en-US" sz="2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hlinkClick r:id="rId2"/>
              </a:rPr>
              <a:t>grant process page</a:t>
            </a:r>
            <a:r>
              <a:rPr lang="en-US" sz="2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at https://uwaylc.org/grant-process/</a:t>
            </a:r>
          </a:p>
          <a:p>
            <a:endParaRPr lang="en-US" sz="22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5" name="Picture 4" descr="A screenshot of a computer&#10;&#10;Description automatically generated with medium confidence">
            <a:extLst>
              <a:ext uri="{FF2B5EF4-FFF2-40B4-BE49-F238E27FC236}">
                <a16:creationId xmlns:a16="http://schemas.microsoft.com/office/drawing/2014/main" id="{B4256579-B786-1350-8964-DFA19A5B48C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867" r="30898"/>
          <a:stretch/>
        </p:blipFill>
        <p:spPr>
          <a:xfrm>
            <a:off x="2190541" y="2084870"/>
            <a:ext cx="4069583" cy="4284361"/>
          </a:xfrm>
          <a:prstGeom prst="rect">
            <a:avLst/>
          </a:prstGeom>
        </p:spPr>
      </p:pic>
      <p:pic>
        <p:nvPicPr>
          <p:cNvPr id="10" name="Picture 9" descr="A screenshot of a phone&#10;&#10;Description automatically generated">
            <a:extLst>
              <a:ext uri="{FF2B5EF4-FFF2-40B4-BE49-F238E27FC236}">
                <a16:creationId xmlns:a16="http://schemas.microsoft.com/office/drawing/2014/main" id="{B551D115-5328-98DF-8C21-A1899DBF7A7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933" t="2269"/>
          <a:stretch/>
        </p:blipFill>
        <p:spPr>
          <a:xfrm>
            <a:off x="6541477" y="2084870"/>
            <a:ext cx="4160017" cy="4276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974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5CB1D-4F50-304E-9E4C-52666E1C3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0110" y="560295"/>
            <a:ext cx="11041380" cy="1413934"/>
          </a:xfrm>
        </p:spPr>
        <p:txBody>
          <a:bodyPr>
            <a:normAutofit/>
          </a:bodyPr>
          <a:lstStyle/>
          <a:p>
            <a:pPr algn="ctr"/>
            <a:r>
              <a:rPr lang="en-US" sz="4500" dirty="0">
                <a:latin typeface="League Gothic" panose="00000500000000000000" pitchFamily="2" charset="0"/>
              </a:rPr>
              <a:t>CONTACT INFORMATION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1E00CFE-19ED-C92D-F12C-DD8739EF0D8F}"/>
              </a:ext>
            </a:extLst>
          </p:cNvPr>
          <p:cNvSpPr txBox="1"/>
          <p:nvPr/>
        </p:nvSpPr>
        <p:spPr>
          <a:xfrm>
            <a:off x="1203729" y="1974229"/>
            <a:ext cx="10394141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Program Administrator: Maria Byers-Alexander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Contact information:</a:t>
            </a:r>
          </a:p>
          <a:p>
            <a:pPr marL="961853" lvl="1" indent="-342900">
              <a:buFont typeface="Arial" panose="020B0604020202020204" pitchFamily="34" charset="0"/>
              <a:buChar char="•"/>
            </a:pPr>
            <a:r>
              <a:rPr lang="en-US" sz="2200" u="sng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Email: mbyers-alexander@uwaylc.org</a:t>
            </a:r>
            <a:endParaRPr lang="en-US" sz="2200" u="sng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961853" lvl="1" indent="-342900">
              <a:buFont typeface="Arial" panose="020B0604020202020204" pitchFamily="34" charset="0"/>
              <a:buChar char="•"/>
            </a:pPr>
            <a:r>
              <a:rPr lang="en-US" sz="2200" u="sng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Phone: 970-407-7019</a:t>
            </a:r>
          </a:p>
          <a:p>
            <a:pPr marL="961853" lvl="1" indent="-342900">
              <a:buFont typeface="Arial" panose="020B0604020202020204" pitchFamily="34" charset="0"/>
              <a:buChar char="•"/>
            </a:pPr>
            <a:r>
              <a:rPr lang="en-US" sz="2200" u="sng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Calendly Page: </a:t>
            </a:r>
            <a:r>
              <a:rPr lang="en-US" sz="2200" u="sng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https://calendly.com/mbyers-alexander</a:t>
            </a:r>
            <a:endParaRPr lang="en-US" sz="2200" u="sng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4" name="Picture 9">
            <a:extLst>
              <a:ext uri="{FF2B5EF4-FFF2-40B4-BE49-F238E27FC236}">
                <a16:creationId xmlns:a16="http://schemas.microsoft.com/office/drawing/2014/main" id="{0720E561-AB98-92EA-48A5-72F212EC4A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7289" y="1654630"/>
            <a:ext cx="1463040" cy="2002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6952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5CB1D-4F50-304E-9E4C-52666E1C3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0110" y="27063"/>
            <a:ext cx="11041380" cy="1413934"/>
          </a:xfrm>
        </p:spPr>
        <p:txBody>
          <a:bodyPr>
            <a:normAutofit/>
          </a:bodyPr>
          <a:lstStyle/>
          <a:p>
            <a:pPr algn="ctr"/>
            <a:r>
              <a:rPr lang="en-US" sz="4500" dirty="0">
                <a:latin typeface="League Gothic" panose="00000500000000000000" pitchFamily="2" charset="0"/>
              </a:rPr>
              <a:t>BACKGROUND ON THE PROGRAM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7F367-11D6-8356-9B57-CEDB95555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2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Colorado House Bill 22-1356</a:t>
            </a:r>
            <a:r>
              <a:rPr lang="en-US" sz="22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2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was signed into law on 6/3/22 and created the small community-based non-profit grant program. This initiative invests dollars from the American Rescue Plan Act (ARPA) by providing grants to small community-based NPOs for infrastructure funding to help mitigate the financial hardships brought on by COVID-19.</a:t>
            </a:r>
          </a:p>
          <a:p>
            <a:pPr marL="114300" indent="0">
              <a:buNone/>
            </a:pPr>
            <a:r>
              <a:rPr lang="en-US" sz="2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</a:p>
          <a:p>
            <a:r>
              <a:rPr lang="en-US" sz="22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8 Regional Access Partners (RAPs) </a:t>
            </a:r>
            <a:r>
              <a:rPr lang="en-US" sz="2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have been selected to work with DOLA to administer grants of up to $100,000 to small, community-based NPOs across Colorado. </a:t>
            </a:r>
          </a:p>
          <a:p>
            <a:pPr marL="114300" indent="0">
              <a:buNone/>
            </a:pPr>
            <a:endParaRPr lang="en-US" sz="22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en-US" sz="2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Total Available Funding: </a:t>
            </a:r>
            <a:r>
              <a:rPr lang="en-US" sz="22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$33,100,000</a:t>
            </a:r>
          </a:p>
          <a:p>
            <a:pPr marL="0" indent="0">
              <a:buNone/>
            </a:pPr>
            <a:endParaRPr lang="en-US" sz="2200" b="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US" sz="22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95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5CB1D-4F50-304E-9E4C-52666E1C3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0110" y="30144"/>
            <a:ext cx="11041380" cy="1413934"/>
          </a:xfrm>
        </p:spPr>
        <p:txBody>
          <a:bodyPr>
            <a:normAutofit/>
          </a:bodyPr>
          <a:lstStyle/>
          <a:p>
            <a:pPr algn="ctr"/>
            <a:r>
              <a:rPr lang="en-US" sz="4500" dirty="0">
                <a:latin typeface="League Gothic" panose="00000500000000000000" pitchFamily="2" charset="0"/>
              </a:rPr>
              <a:t>RAP COVERAGE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1C1D4DC7-18A4-DF25-8416-F15E4BED67C9}"/>
              </a:ext>
            </a:extLst>
          </p:cNvPr>
          <p:cNvSpPr txBox="1">
            <a:spLocks/>
          </p:cNvSpPr>
          <p:nvPr/>
        </p:nvSpPr>
        <p:spPr>
          <a:xfrm>
            <a:off x="401933" y="1622808"/>
            <a:ext cx="5074417" cy="28686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2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UWLC is serving as RAP for the following counties: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2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indent="0" algn="ctr">
              <a:buNone/>
            </a:pPr>
            <a:r>
              <a:rPr lang="en-US" sz="22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Larimer</a:t>
            </a:r>
          </a:p>
          <a:p>
            <a:pPr marL="0" indent="0" algn="ctr">
              <a:buNone/>
            </a:pPr>
            <a:r>
              <a:rPr lang="en-US" sz="22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Jackson</a:t>
            </a:r>
          </a:p>
          <a:p>
            <a:pPr marL="0" indent="0" algn="ctr">
              <a:buNone/>
            </a:pPr>
            <a:r>
              <a:rPr lang="en-US" sz="22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Boulder</a:t>
            </a:r>
          </a:p>
          <a:p>
            <a:pPr marL="0" indent="0" algn="ctr">
              <a:buNone/>
            </a:pPr>
            <a:r>
              <a:rPr lang="en-US" sz="22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Gilpin</a:t>
            </a:r>
          </a:p>
          <a:p>
            <a:pPr marL="0" indent="0" algn="ctr">
              <a:buNone/>
            </a:pPr>
            <a:r>
              <a:rPr lang="en-US" sz="22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Broomfield</a:t>
            </a:r>
          </a:p>
          <a:p>
            <a:endParaRPr lang="en-US" sz="22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C204C59-8F63-B840-06F1-DEF90669300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07" t="7703" r="1238" b="4015"/>
          <a:stretch/>
        </p:blipFill>
        <p:spPr>
          <a:xfrm>
            <a:off x="5546690" y="1622808"/>
            <a:ext cx="6481188" cy="4536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376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5CB1D-4F50-304E-9E4C-52666E1C3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0110" y="31216"/>
            <a:ext cx="11041380" cy="1413934"/>
          </a:xfrm>
        </p:spPr>
        <p:txBody>
          <a:bodyPr>
            <a:normAutofit/>
          </a:bodyPr>
          <a:lstStyle/>
          <a:p>
            <a:pPr algn="ctr"/>
            <a:r>
              <a:rPr lang="en-US" sz="4500" dirty="0">
                <a:latin typeface="League Gothic" panose="00000500000000000000" pitchFamily="2" charset="0"/>
              </a:rPr>
              <a:t>UNITED WAY OF LARIMER COUNTY TEAM</a:t>
            </a:r>
          </a:p>
        </p:txBody>
      </p:sp>
      <p:pic>
        <p:nvPicPr>
          <p:cNvPr id="4" name="Picture 6">
            <a:extLst>
              <a:ext uri="{FF2B5EF4-FFF2-40B4-BE49-F238E27FC236}">
                <a16:creationId xmlns:a16="http://schemas.microsoft.com/office/drawing/2014/main" id="{F9ED5CB4-DA82-F3E0-9F6E-A9E3C25C85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110" y="1172074"/>
            <a:ext cx="1463040" cy="2002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9DBA5B4-9ABE-4D71-80C4-89EED14377AD}"/>
              </a:ext>
            </a:extLst>
          </p:cNvPr>
          <p:cNvSpPr txBox="1"/>
          <p:nvPr/>
        </p:nvSpPr>
        <p:spPr>
          <a:xfrm>
            <a:off x="-150722" y="3238711"/>
            <a:ext cx="2469931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en-US" sz="15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Deirdre Sullivan</a:t>
            </a:r>
          </a:p>
          <a:p>
            <a:pPr algn="ctr" fontAlgn="base"/>
            <a:r>
              <a:rPr lang="en-US" sz="15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(President and CEO)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0F39BB79-6E79-5689-538D-B6536B9A26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5458" y="1487738"/>
            <a:ext cx="1463040" cy="2002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EEE9D60-DD73-3D21-AC3D-FDE3E347DCD8}"/>
              </a:ext>
            </a:extLst>
          </p:cNvPr>
          <p:cNvSpPr txBox="1"/>
          <p:nvPr/>
        </p:nvSpPr>
        <p:spPr>
          <a:xfrm>
            <a:off x="4680622" y="3639091"/>
            <a:ext cx="2837138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en-US" sz="15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Christina Cooper </a:t>
            </a:r>
          </a:p>
          <a:p>
            <a:pPr algn="ctr" fontAlgn="base"/>
            <a:r>
              <a:rPr lang="en-US" sz="15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(VP of Resource Development)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5E89ECE-36AD-BA64-3295-8CDF513F8D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8284" y="1096434"/>
            <a:ext cx="1463040" cy="2002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B3CC393-BAD5-FCF8-2B21-77C4DAB4D57C}"/>
              </a:ext>
            </a:extLst>
          </p:cNvPr>
          <p:cNvSpPr txBox="1"/>
          <p:nvPr/>
        </p:nvSpPr>
        <p:spPr>
          <a:xfrm>
            <a:off x="9697864" y="3184580"/>
            <a:ext cx="2663881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en-US" sz="15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Diane Hathaway</a:t>
            </a:r>
          </a:p>
          <a:p>
            <a:pPr algn="ctr" fontAlgn="base"/>
            <a:r>
              <a:rPr lang="en-US" sz="15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(Chief Financial Officer)</a:t>
            </a:r>
          </a:p>
        </p:txBody>
      </p:sp>
      <p:pic>
        <p:nvPicPr>
          <p:cNvPr id="10" name="Picture 4">
            <a:extLst>
              <a:ext uri="{FF2B5EF4-FFF2-40B4-BE49-F238E27FC236}">
                <a16:creationId xmlns:a16="http://schemas.microsoft.com/office/drawing/2014/main" id="{352EE7E1-9997-C773-7016-626ACC959D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5865" y="3355978"/>
            <a:ext cx="1463040" cy="2002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3A730BC-6176-960F-56AD-7B5D19518E96}"/>
              </a:ext>
            </a:extLst>
          </p:cNvPr>
          <p:cNvSpPr txBox="1"/>
          <p:nvPr/>
        </p:nvSpPr>
        <p:spPr>
          <a:xfrm>
            <a:off x="2022420" y="5480754"/>
            <a:ext cx="2469931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en-US" sz="15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Lauren Leary </a:t>
            </a:r>
          </a:p>
          <a:p>
            <a:pPr algn="ctr" fontAlgn="base"/>
            <a:r>
              <a:rPr lang="en-US" sz="15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(VP of Community Impact)</a:t>
            </a:r>
          </a:p>
        </p:txBody>
      </p:sp>
      <p:pic>
        <p:nvPicPr>
          <p:cNvPr id="12" name="Picture 9">
            <a:extLst>
              <a:ext uri="{FF2B5EF4-FFF2-40B4-BE49-F238E27FC236}">
                <a16:creationId xmlns:a16="http://schemas.microsoft.com/office/drawing/2014/main" id="{AEFBDDB8-34E3-48F7-0766-F1203A2E95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3387" y="3355978"/>
            <a:ext cx="1463040" cy="2002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F475972-E33A-2285-2005-0403483CDAD2}"/>
              </a:ext>
            </a:extLst>
          </p:cNvPr>
          <p:cNvSpPr txBox="1"/>
          <p:nvPr/>
        </p:nvSpPr>
        <p:spPr>
          <a:xfrm>
            <a:off x="5506739" y="5386345"/>
            <a:ext cx="6276108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en-US" sz="15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Maria Byers-Alexander </a:t>
            </a:r>
          </a:p>
          <a:p>
            <a:pPr algn="ctr" fontAlgn="base"/>
            <a:r>
              <a:rPr lang="en-US" sz="15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(Community Impact Manager)</a:t>
            </a:r>
          </a:p>
        </p:txBody>
      </p:sp>
    </p:spTree>
    <p:extLst>
      <p:ext uri="{BB962C8B-B14F-4D97-AF65-F5344CB8AC3E}">
        <p14:creationId xmlns:p14="http://schemas.microsoft.com/office/powerpoint/2010/main" val="784757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5CB1D-4F50-304E-9E4C-52666E1C3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0110" y="27063"/>
            <a:ext cx="11041380" cy="1413934"/>
          </a:xfrm>
        </p:spPr>
        <p:txBody>
          <a:bodyPr>
            <a:normAutofit/>
          </a:bodyPr>
          <a:lstStyle/>
          <a:p>
            <a:pPr algn="ctr"/>
            <a:r>
              <a:rPr lang="en-US" sz="4500" dirty="0">
                <a:latin typeface="League Gothic" panose="00000500000000000000" pitchFamily="2" charset="0"/>
              </a:rPr>
              <a:t>INTENTIONS BEHIND THE FUNDING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7F367-11D6-8356-9B57-CEDB95555F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0110" y="1947333"/>
            <a:ext cx="11041380" cy="4212307"/>
          </a:xfrm>
        </p:spPr>
        <p:txBody>
          <a:bodyPr>
            <a:noAutofit/>
          </a:bodyPr>
          <a:lstStyle/>
          <a:p>
            <a:pPr algn="ctr"/>
            <a:r>
              <a:rPr lang="en-US" sz="22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Funding goal: To provide flexible COVID relief funding to small agencies who serve communities which have been historically </a:t>
            </a:r>
            <a:r>
              <a:rPr lang="en-US" sz="2200" b="1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underrepresented, underserved, or under-resourced. </a:t>
            </a:r>
          </a:p>
          <a:p>
            <a:pPr algn="ctr"/>
            <a:endParaRPr lang="en-US" sz="2200" b="1" dirty="0">
              <a:solidFill>
                <a:srgbClr val="00000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ctr"/>
            <a:endParaRPr lang="en-US" sz="2200" b="1" dirty="0">
              <a:solidFill>
                <a:srgbClr val="00000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ctr"/>
            <a:r>
              <a:rPr lang="en-US" sz="2200" b="1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Work of the Stakeholder Group (Creators of the legislation and Regional Access Partners)</a:t>
            </a:r>
          </a:p>
          <a:p>
            <a:pPr algn="ctr"/>
            <a:r>
              <a:rPr lang="en-US" sz="22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Develop streamlined application and review documents</a:t>
            </a:r>
          </a:p>
          <a:p>
            <a:pPr algn="ctr"/>
            <a:r>
              <a:rPr lang="en-US" sz="22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Provide applicants with consistent information and technical assistance</a:t>
            </a:r>
            <a:endParaRPr lang="en-US" sz="2200" i="0" dirty="0">
              <a:solidFill>
                <a:srgbClr val="000000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ctr"/>
            <a:r>
              <a:rPr lang="en-US" sz="220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Lean on </a:t>
            </a:r>
            <a:r>
              <a:rPr lang="en-US" sz="22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g</a:t>
            </a:r>
            <a:r>
              <a:rPr lang="en-US" sz="220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eogr</a:t>
            </a:r>
            <a:r>
              <a:rPr lang="en-US" sz="22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aphic/community expertise held by each RAP</a:t>
            </a:r>
          </a:p>
          <a:p>
            <a:pPr algn="ctr"/>
            <a:endParaRPr lang="en-US" sz="2200" i="0" dirty="0">
              <a:solidFill>
                <a:srgbClr val="000000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indent="0">
              <a:buNone/>
            </a:pPr>
            <a:endParaRPr lang="en-US" sz="2200" b="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US" sz="22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423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5CB1D-4F50-304E-9E4C-52666E1C3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0110" y="30144"/>
            <a:ext cx="11041380" cy="1413934"/>
          </a:xfrm>
        </p:spPr>
        <p:txBody>
          <a:bodyPr>
            <a:normAutofit/>
          </a:bodyPr>
          <a:lstStyle/>
          <a:p>
            <a:pPr algn="ctr"/>
            <a:r>
              <a:rPr lang="en-US" sz="4500" dirty="0">
                <a:latin typeface="League Gothic" panose="00000500000000000000" pitchFamily="2" charset="0"/>
              </a:rPr>
              <a:t>WHO SHOULD APPLY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7F367-11D6-8356-9B57-CEDB95555F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697" y="1346170"/>
            <a:ext cx="11264206" cy="4924004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22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Budget: </a:t>
            </a:r>
          </a:p>
          <a:p>
            <a:pPr lvl="2"/>
            <a:r>
              <a:rPr lang="en-US" sz="22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Annual </a:t>
            </a:r>
            <a:r>
              <a:rPr lang="en-US" sz="22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budgets between </a:t>
            </a:r>
            <a:r>
              <a:rPr lang="en-US" sz="2200" b="1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$150,000 and $2,000,000 (Can be a combined budget for non 501(C)3’s that are utilizing a Fiscal Sponsor)</a:t>
            </a:r>
          </a:p>
          <a:p>
            <a:pPr marL="685800" lvl="2" indent="0">
              <a:buNone/>
            </a:pPr>
            <a:endParaRPr lang="en-US" sz="2200" dirty="0">
              <a:solidFill>
                <a:srgbClr val="00000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l"/>
            <a:r>
              <a:rPr lang="en-US" sz="2200" b="1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COVID Impact: </a:t>
            </a:r>
          </a:p>
          <a:p>
            <a:pPr lvl="2"/>
            <a:r>
              <a:rPr lang="en-US" sz="22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Prove that they have been </a:t>
            </a:r>
            <a:r>
              <a:rPr lang="en-US" sz="2200" b="1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impacted or disproportionately impacted by COVID-19.</a:t>
            </a:r>
          </a:p>
          <a:p>
            <a:pPr marL="685800" lvl="2" indent="0">
              <a:buNone/>
            </a:pPr>
            <a:endParaRPr lang="en-US" sz="2200" b="1" i="0" dirty="0">
              <a:solidFill>
                <a:srgbClr val="000000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l"/>
            <a:r>
              <a:rPr lang="en-US" sz="2200" b="1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Quality Services:</a:t>
            </a:r>
          </a:p>
          <a:p>
            <a:pPr lvl="2"/>
            <a:r>
              <a:rPr lang="en-US" sz="22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Must have a track record of providing </a:t>
            </a:r>
            <a:r>
              <a:rPr lang="en-US" sz="2200" b="1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effective, culturally appropriate, and relevant programs and services</a:t>
            </a:r>
          </a:p>
          <a:p>
            <a:endParaRPr lang="en-US" sz="2200" b="1" i="0" dirty="0">
              <a:solidFill>
                <a:srgbClr val="000000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474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CA6C8-B4B8-5C2B-7203-F7B145EA2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674" y="138259"/>
            <a:ext cx="11041380" cy="1413934"/>
          </a:xfrm>
        </p:spPr>
        <p:txBody>
          <a:bodyPr/>
          <a:lstStyle/>
          <a:p>
            <a:pPr algn="ctr"/>
            <a:r>
              <a:rPr lang="en-US" sz="3600" dirty="0">
                <a:latin typeface="League Gothic" panose="00000500000000000000" pitchFamily="2" charset="0"/>
              </a:rPr>
              <a:t>WHO SHOULD APPLY cont.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9A3AC9-16F7-74B2-F604-CACAAFB175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610" y="1133417"/>
            <a:ext cx="11509508" cy="5478400"/>
          </a:xfrm>
        </p:spPr>
        <p:txBody>
          <a:bodyPr>
            <a:noAutofit/>
          </a:bodyPr>
          <a:lstStyle/>
          <a:p>
            <a:r>
              <a:rPr lang="en-US" sz="2200" b="1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Populations served:</a:t>
            </a:r>
          </a:p>
          <a:p>
            <a:pPr lvl="1"/>
            <a:r>
              <a:rPr lang="en-US" sz="220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Programming is intended for communities who have historically been underrepresented, underserved, or under-resourced in Colorado including communities that hold the following identities: </a:t>
            </a:r>
            <a:r>
              <a:rPr lang="en-US" sz="22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LGBT, BIPOC, Women, Gender non-conforming, Disability/neurodiversity, Low</a:t>
            </a:r>
            <a:r>
              <a:rPr lang="en-US" sz="2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22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Income</a:t>
            </a:r>
            <a:r>
              <a:rPr lang="en-US" sz="2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, </a:t>
            </a:r>
            <a:r>
              <a:rPr lang="en-US" sz="22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Immigrant/Refugee, and Rural</a:t>
            </a:r>
          </a:p>
          <a:p>
            <a:pPr marL="342900" lvl="1" indent="0">
              <a:buNone/>
            </a:pPr>
            <a:endParaRPr lang="en-US" sz="2200" dirty="0"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en-US" sz="2200" b="1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Staff and Board Representation/Location: </a:t>
            </a:r>
          </a:p>
          <a:p>
            <a:pPr lvl="1"/>
            <a:r>
              <a:rPr lang="en-US" sz="220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The governing bodies and staff of these organizations must consist of a majority of residents who live in the communities they serve, hold identities</a:t>
            </a:r>
            <a:r>
              <a:rPr lang="en-US" sz="22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of the communities that they serve, and </a:t>
            </a:r>
            <a:r>
              <a:rPr lang="en-US" sz="220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have their main offices in one of the communities that they serve.</a:t>
            </a:r>
          </a:p>
          <a:p>
            <a:pPr lvl="1"/>
            <a:endParaRPr lang="en-US" sz="2200" i="0" dirty="0">
              <a:solidFill>
                <a:srgbClr val="000000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l"/>
            <a:r>
              <a:rPr lang="en-US" sz="2200" b="1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Services:</a:t>
            </a:r>
          </a:p>
          <a:p>
            <a:pPr lvl="2"/>
            <a:r>
              <a:rPr lang="en-US" sz="220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Health Equity </a:t>
            </a:r>
            <a:r>
              <a:rPr lang="en-US" sz="2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| </a:t>
            </a:r>
            <a:r>
              <a:rPr lang="en-US" sz="220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Workforce Development </a:t>
            </a:r>
            <a:r>
              <a:rPr lang="en-US" sz="2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| </a:t>
            </a:r>
            <a:r>
              <a:rPr lang="en-US" sz="220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Community Economic Development</a:t>
            </a:r>
            <a:r>
              <a:rPr lang="en-US" sz="2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| </a:t>
            </a:r>
            <a:r>
              <a:rPr lang="en-US" sz="220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Early Childhood Care</a:t>
            </a:r>
            <a:r>
              <a:rPr lang="en-US" sz="2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| </a:t>
            </a:r>
            <a:r>
              <a:rPr lang="en-US" sz="220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Education Support</a:t>
            </a:r>
            <a:r>
              <a:rPr lang="en-US" sz="2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| </a:t>
            </a:r>
            <a:r>
              <a:rPr lang="en-US" sz="220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Housing</a:t>
            </a:r>
            <a:r>
              <a:rPr lang="en-US" sz="2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| </a:t>
            </a:r>
            <a:r>
              <a:rPr lang="en-US" sz="220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Food Justice </a:t>
            </a:r>
            <a:r>
              <a:rPr lang="en-US" sz="2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| or </a:t>
            </a:r>
            <a:r>
              <a:rPr lang="en-US" sz="22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</a:t>
            </a:r>
            <a:r>
              <a:rPr lang="en-US" sz="220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ther community identified need</a:t>
            </a:r>
          </a:p>
          <a:p>
            <a:endParaRPr lang="en-US" sz="22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680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5CB1D-4F50-304E-9E4C-52666E1C3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0110" y="47829"/>
            <a:ext cx="11041380" cy="1413934"/>
          </a:xfrm>
        </p:spPr>
        <p:txBody>
          <a:bodyPr>
            <a:normAutofit/>
          </a:bodyPr>
          <a:lstStyle/>
          <a:p>
            <a:pPr algn="ctr"/>
            <a:r>
              <a:rPr lang="en-US" sz="4500" dirty="0">
                <a:latin typeface="League Gothic" panose="00000500000000000000" pitchFamily="2" charset="0"/>
              </a:rPr>
              <a:t>ELIGIBLE ENTITIES FOR FUNDING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7F367-11D6-8356-9B57-CEDB95555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200" b="1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Nonprofit Organization: </a:t>
            </a:r>
            <a:r>
              <a:rPr lang="en-US" sz="22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 small community-based nonprofit organization that is a tax-exempt charitable or social welfare organization operating under a 501(c)(3)  that has been impacted or disproportionately impacted by the Covid-19 public health emergency.</a:t>
            </a:r>
          </a:p>
          <a:p>
            <a:r>
              <a:rPr lang="en-US" sz="2200" b="1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Fiscal Agent</a:t>
            </a:r>
            <a:r>
              <a:rPr lang="en-US" sz="22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: </a:t>
            </a:r>
            <a:r>
              <a:rPr lang="en-US" sz="22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 tax-exempt charitable organization or social welfare organization operating under a 501(c)(3) that has an arrangement with a small community-based nonprofit organization (NPO) that may or may not have its own tax-exempt status.</a:t>
            </a:r>
          </a:p>
          <a:p>
            <a:r>
              <a:rPr lang="en-US" sz="2200" b="1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Fiscal Sponsor: </a:t>
            </a:r>
            <a:r>
              <a:rPr lang="en-US" sz="22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 tax-exempt charitable or social welfare group operating under a 501(c)(3) that has an arrangement with small community-based groups (SCBG) that are not registered NPOs.</a:t>
            </a:r>
            <a:endParaRPr lang="en-US" sz="22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195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5CB1D-4F50-304E-9E4C-52666E1C3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0110" y="47830"/>
            <a:ext cx="11041380" cy="1413934"/>
          </a:xfrm>
        </p:spPr>
        <p:txBody>
          <a:bodyPr>
            <a:normAutofit/>
          </a:bodyPr>
          <a:lstStyle/>
          <a:p>
            <a:pPr algn="ctr"/>
            <a:r>
              <a:rPr lang="en-US" sz="4500" dirty="0">
                <a:latin typeface="League Gothic" panose="00000500000000000000" pitchFamily="2" charset="0"/>
              </a:rPr>
              <a:t>USE OF FUNDS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4E59DB-D856-4C3E-E4F3-380E3507163D}"/>
              </a:ext>
            </a:extLst>
          </p:cNvPr>
          <p:cNvSpPr txBox="1"/>
          <p:nvPr/>
        </p:nvSpPr>
        <p:spPr>
          <a:xfrm>
            <a:off x="497393" y="1257472"/>
            <a:ext cx="11806813" cy="5170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200" b="1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Nonprofit organizations may use grant funds toward things like:</a:t>
            </a:r>
          </a:p>
          <a:p>
            <a:pPr marL="904703" lvl="1" indent="-285750">
              <a:buFont typeface="Arial" panose="020B0604020202020204" pitchFamily="34" charset="0"/>
              <a:buChar char="•"/>
            </a:pPr>
            <a:r>
              <a:rPr lang="en-US" sz="22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Strategic planning and organizational development</a:t>
            </a:r>
          </a:p>
          <a:p>
            <a:pPr marL="904703" lvl="1" indent="-285750">
              <a:buFont typeface="Arial" panose="020B0604020202020204" pitchFamily="34" charset="0"/>
              <a:buChar char="•"/>
            </a:pPr>
            <a:r>
              <a:rPr lang="en-US" sz="22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Professional development for staff and board</a:t>
            </a:r>
          </a:p>
          <a:p>
            <a:pPr marL="904703" lvl="1" indent="-285750">
              <a:buFont typeface="Arial" panose="020B0604020202020204" pitchFamily="34" charset="0"/>
              <a:buChar char="•"/>
            </a:pPr>
            <a:r>
              <a:rPr lang="en-US" sz="22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Research</a:t>
            </a:r>
          </a:p>
          <a:p>
            <a:pPr marL="904703" lvl="1" indent="-285750">
              <a:buFont typeface="Arial" panose="020B0604020202020204" pitchFamily="34" charset="0"/>
              <a:buChar char="•"/>
            </a:pPr>
            <a:r>
              <a:rPr lang="en-US" sz="22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Data technology, data collection and/or technology infrastructure</a:t>
            </a:r>
          </a:p>
          <a:p>
            <a:pPr marL="904703" lvl="1" indent="-285750">
              <a:buFont typeface="Arial" panose="020B0604020202020204" pitchFamily="34" charset="0"/>
              <a:buChar char="•"/>
            </a:pPr>
            <a:r>
              <a:rPr lang="en-US" sz="22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Marketing and communications</a:t>
            </a:r>
          </a:p>
          <a:p>
            <a:pPr marL="904703" lvl="1" indent="-285750">
              <a:buFont typeface="Arial" panose="020B0604020202020204" pitchFamily="34" charset="0"/>
              <a:buChar char="•"/>
            </a:pPr>
            <a:r>
              <a:rPr lang="en-US" sz="22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Existing program expansion, development or evaluation</a:t>
            </a:r>
          </a:p>
          <a:p>
            <a:pPr marL="904703" lvl="1" indent="-285750">
              <a:buFont typeface="Arial" panose="020B0604020202020204" pitchFamily="34" charset="0"/>
              <a:buChar char="•"/>
            </a:pPr>
            <a:endParaRPr lang="en-US" sz="2200" b="0" i="0" dirty="0">
              <a:solidFill>
                <a:srgbClr val="000000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l"/>
            <a:r>
              <a:rPr lang="en-US" sz="2200" b="1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NPI Grant funds cannot be used toward programming or capital improvements, including:</a:t>
            </a:r>
          </a:p>
          <a:p>
            <a:pPr marL="904703" lvl="1" indent="-285750">
              <a:buFont typeface="Arial" panose="020B0604020202020204" pitchFamily="34" charset="0"/>
              <a:buChar char="•"/>
            </a:pPr>
            <a:r>
              <a:rPr lang="en-US" sz="22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Real estate or land acquisition</a:t>
            </a:r>
          </a:p>
          <a:p>
            <a:pPr marL="904703" lvl="1" indent="-285750">
              <a:buFont typeface="Arial" panose="020B0604020202020204" pitchFamily="34" charset="0"/>
              <a:buChar char="•"/>
            </a:pPr>
            <a:r>
              <a:rPr lang="en-US" sz="22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Building construction, renovation or improvement</a:t>
            </a:r>
          </a:p>
          <a:p>
            <a:pPr marL="904703" lvl="1" indent="-285750">
              <a:buFont typeface="Arial" panose="020B0604020202020204" pitchFamily="34" charset="0"/>
              <a:buChar char="•"/>
            </a:pPr>
            <a:r>
              <a:rPr lang="en-US" sz="22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Payment of debt</a:t>
            </a:r>
          </a:p>
          <a:p>
            <a:pPr marL="904703" lvl="1" indent="-285750">
              <a:buFont typeface="Arial" panose="020B0604020202020204" pitchFamily="34" charset="0"/>
              <a:buChar char="•"/>
            </a:pPr>
            <a:r>
              <a:rPr lang="en-US" sz="22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Advocacy or lobbying</a:t>
            </a:r>
          </a:p>
          <a:p>
            <a:pPr marL="904703" lvl="1" indent="-285750">
              <a:buFont typeface="Arial" panose="020B0604020202020204" pitchFamily="34" charset="0"/>
              <a:buChar char="•"/>
            </a:pPr>
            <a:r>
              <a:rPr lang="en-US" sz="22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Organizing</a:t>
            </a:r>
          </a:p>
          <a:p>
            <a:pPr marL="904703" lvl="1" indent="-285750">
              <a:buFont typeface="Arial" panose="020B0604020202020204" pitchFamily="34" charset="0"/>
              <a:buChar char="•"/>
            </a:pPr>
            <a:r>
              <a:rPr lang="en-US" sz="22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Endowments or reserves</a:t>
            </a:r>
          </a:p>
        </p:txBody>
      </p:sp>
    </p:spTree>
    <p:extLst>
      <p:ext uri="{BB962C8B-B14F-4D97-AF65-F5344CB8AC3E}">
        <p14:creationId xmlns:p14="http://schemas.microsoft.com/office/powerpoint/2010/main" val="3102556034"/>
      </p:ext>
    </p:extLst>
  </p:cSld>
  <p:clrMapOvr>
    <a:masterClrMapping/>
  </p:clrMapOvr>
</p:sld>
</file>

<file path=ppt/theme/theme1.xml><?xml version="1.0" encoding="utf-8"?>
<a:theme xmlns:a="http://schemas.openxmlformats.org/drawingml/2006/main" name="MDD THeme">
  <a:themeElements>
    <a:clrScheme name="uwlc">
      <a:dk1>
        <a:srgbClr val="000000"/>
      </a:dk1>
      <a:lt1>
        <a:srgbClr val="FFFFFF"/>
      </a:lt1>
      <a:dk2>
        <a:srgbClr val="595959"/>
      </a:dk2>
      <a:lt2>
        <a:srgbClr val="E7E6E6"/>
      </a:lt2>
      <a:accent1>
        <a:srgbClr val="379ED0"/>
      </a:accent1>
      <a:accent2>
        <a:srgbClr val="FFB351"/>
      </a:accent2>
      <a:accent3>
        <a:srgbClr val="005191"/>
      </a:accent3>
      <a:accent4>
        <a:srgbClr val="FF443B"/>
      </a:accent4>
      <a:accent5>
        <a:srgbClr val="969696"/>
      </a:accent5>
      <a:accent6>
        <a:srgbClr val="FFFFFF"/>
      </a:accent6>
      <a:hlink>
        <a:srgbClr val="005191"/>
      </a:hlink>
      <a:folHlink>
        <a:srgbClr val="379ED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DD THeme" id="{3B598AE3-2556-4FA0-B508-DD611A052E0E}" vid="{8783F4C4-6DBB-4F70-B9EB-D6FE838ADD0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f5c7648-0c4f-4ca5-9a03-a3433049a89e" xsi:nil="true"/>
    <lcf76f155ced4ddcb4097134ff3c332f xmlns="291d7d03-c8a6-44f8-9de2-676dec61c79b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785C5D6432204BA17FE3721BF748CB" ma:contentTypeVersion="17" ma:contentTypeDescription="Create a new document." ma:contentTypeScope="" ma:versionID="4fe14815ba467973c8c4bb37b776ef47">
  <xsd:schema xmlns:xsd="http://www.w3.org/2001/XMLSchema" xmlns:xs="http://www.w3.org/2001/XMLSchema" xmlns:p="http://schemas.microsoft.com/office/2006/metadata/properties" xmlns:ns2="291d7d03-c8a6-44f8-9de2-676dec61c79b" xmlns:ns3="af5c7648-0c4f-4ca5-9a03-a3433049a89e" targetNamespace="http://schemas.microsoft.com/office/2006/metadata/properties" ma:root="true" ma:fieldsID="e499737d2e57667babfe359b7a055fa7" ns2:_="" ns3:_="">
    <xsd:import namespace="291d7d03-c8a6-44f8-9de2-676dec61c79b"/>
    <xsd:import namespace="af5c7648-0c4f-4ca5-9a03-a3433049a89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1d7d03-c8a6-44f8-9de2-676dec61c7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18bc0376-82d1-4bcc-a6df-6219ed79c38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5c7648-0c4f-4ca5-9a03-a3433049a89e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17946a24-7894-4a9e-993b-b3863886f6c0}" ma:internalName="TaxCatchAll" ma:showField="CatchAllData" ma:web="af5c7648-0c4f-4ca5-9a03-a3433049a89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98ED06B-CC6A-4324-B77C-9AC939C675C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4DFB1DA-C41B-492C-AD68-32290B5E8854}">
  <ds:schemaRefs>
    <ds:schemaRef ds:uri="af5c7648-0c4f-4ca5-9a03-a3433049a89e"/>
    <ds:schemaRef ds:uri="291d7d03-c8a6-44f8-9de2-676dec61c79b"/>
    <ds:schemaRef ds:uri="http://purl.org/dc/dcmitype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FF1A266-D50A-4D07-BD06-F24160EB518C}"/>
</file>

<file path=docProps/app.xml><?xml version="1.0" encoding="utf-8"?>
<Properties xmlns="http://schemas.openxmlformats.org/officeDocument/2006/extended-properties" xmlns:vt="http://schemas.openxmlformats.org/officeDocument/2006/docPropsVTypes">
  <Template>MDD THeme</Template>
  <TotalTime>4596</TotalTime>
  <Words>778</Words>
  <Application>Microsoft Office PowerPoint</Application>
  <PresentationFormat>Custom</PresentationFormat>
  <Paragraphs>98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League Gothic</vt:lpstr>
      <vt:lpstr>Roboto</vt:lpstr>
      <vt:lpstr>Arial</vt:lpstr>
      <vt:lpstr>MDD THeme</vt:lpstr>
      <vt:lpstr>NONPROFIT INFRASTRUCTURE GRANT PROGRAM</vt:lpstr>
      <vt:lpstr>BACKGROUND ON THE PROGRAM </vt:lpstr>
      <vt:lpstr>RAP COVERAGE</vt:lpstr>
      <vt:lpstr>UNITED WAY OF LARIMER COUNTY TEAM</vt:lpstr>
      <vt:lpstr>INTENTIONS BEHIND THE FUNDING</vt:lpstr>
      <vt:lpstr>WHO SHOULD APPLY</vt:lpstr>
      <vt:lpstr>WHO SHOULD APPLY cont.</vt:lpstr>
      <vt:lpstr>ELIGIBLE ENTITIES FOR FUNDING </vt:lpstr>
      <vt:lpstr>USE OF FUNDS</vt:lpstr>
      <vt:lpstr>REPORTING REQUIREMENTS </vt:lpstr>
      <vt:lpstr>TIMELINE</vt:lpstr>
      <vt:lpstr>IMPORTANT LINKS</vt:lpstr>
      <vt:lpstr>CONTACT INFORMATION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Nonprofit Excellence Series</dc:title>
  <dc:subject/>
  <dc:creator>Jackson Alder</dc:creator>
  <cp:keywords/>
  <dc:description/>
  <cp:lastModifiedBy>Maria Byers-Alexander</cp:lastModifiedBy>
  <cp:revision>60</cp:revision>
  <cp:lastPrinted>2021-04-28T18:19:39Z</cp:lastPrinted>
  <dcterms:modified xsi:type="dcterms:W3CDTF">2023-07-05T20:55:14Z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0x01010023785C5D6432204BA17FE3721BF748CB</vt:lpwstr>
  </property>
  <property fmtid="{D5CDD505-2E9C-101B-9397-08002B2CF9AE}" pid="3" name="MediaServiceImageTags">
    <vt:lpwstr/>
  </property>
</Properties>
</file>