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fntdata" ContentType="application/x-fontdata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7315200" cx="12801600"/>
  <p:notesSz cx="6950075" cy="9236075"/>
  <p:embeddedFontLst>
    <p:embeddedFont>
      <p:font typeface="Roboto"/>
      <p:regular r:id="rId19"/>
      <p:bold r:id="rId20"/>
      <p:italic r:id="rId21"/>
      <p:boldItalic r:id="rId22"/>
    </p:embeddedFont>
    <p:embeddedFont>
      <p:font typeface="League Gothic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0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GoogleSlidesCustomDataVersion2">
      <go:slidesCustomData xmlns:go="http://customooxmlschemas.google.com/" r:id="rId24" roundtripDataSignature="AMtx7mi+2qWqVSdOF9oXcQokQPbnl4Uo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04" orient="horz"/>
        <p:guide pos="4032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8" Type="http://schemas.openxmlformats.org/officeDocument/2006/relationships/slide" Target="slides/slide3.xml"/><Relationship Id="rId26" Type="http://schemas.openxmlformats.org/officeDocument/2006/relationships/customXml" Target="../customXml/item2.xml"/><Relationship Id="rId21" Type="http://schemas.openxmlformats.org/officeDocument/2006/relationships/font" Target="fonts/Roboto-italic.fntdata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5" Type="http://schemas.openxmlformats.org/officeDocument/2006/relationships/customXml" Target="../customXml/item1.xml"/><Relationship Id="rId20" Type="http://schemas.openxmlformats.org/officeDocument/2006/relationships/font" Target="fonts/Roboto-bold.fntdata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24" Type="http://customschemas.google.com/relationships/presentationmetadata" Target="metadata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23" Type="http://schemas.openxmlformats.org/officeDocument/2006/relationships/font" Target="fonts/LeagueGothic-regular.fntdata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font" Target="fonts/Roboto-regular.fntdata"/><Relationship Id="rId22" Type="http://schemas.openxmlformats.org/officeDocument/2006/relationships/font" Target="fonts/Roboto-boldItalic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0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3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2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3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4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444500" y="692150"/>
            <a:ext cx="6061075" cy="34639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ctrTitle"/>
          </p:nvPr>
        </p:nvSpPr>
        <p:spPr>
          <a:xfrm>
            <a:off x="1600200" y="1197187"/>
            <a:ext cx="9601200" cy="25467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subTitle"/>
          </p:nvPr>
        </p:nvSpPr>
        <p:spPr>
          <a:xfrm>
            <a:off x="1600200" y="3842174"/>
            <a:ext cx="9601200" cy="17661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9" name="Google Shape;19;p15"/>
          <p:cNvSpPr txBox="1"/>
          <p:nvPr>
            <p:ph idx="10" type="dt"/>
          </p:nvPr>
        </p:nvSpPr>
        <p:spPr>
          <a:xfrm>
            <a:off x="160020" y="589764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1" type="ftr"/>
          </p:nvPr>
        </p:nvSpPr>
        <p:spPr>
          <a:xfrm>
            <a:off x="4240530" y="5897640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9761220" y="589764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" type="body"/>
          </p:nvPr>
        </p:nvSpPr>
        <p:spPr>
          <a:xfrm>
            <a:off x="880110" y="1947333"/>
            <a:ext cx="11041380" cy="3793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10" type="dt"/>
          </p:nvPr>
        </p:nvSpPr>
        <p:spPr>
          <a:xfrm>
            <a:off x="185166" y="5851196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1" type="ftr"/>
          </p:nvPr>
        </p:nvSpPr>
        <p:spPr>
          <a:xfrm>
            <a:off x="4240530" y="5851196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9736074" y="5851196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873444" y="569691"/>
            <a:ext cx="11041380" cy="30429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873444" y="3641396"/>
            <a:ext cx="11041380" cy="16001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17"/>
          <p:cNvSpPr txBox="1"/>
          <p:nvPr>
            <p:ph idx="10" type="dt"/>
          </p:nvPr>
        </p:nvSpPr>
        <p:spPr>
          <a:xfrm>
            <a:off x="194310" y="5834696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1" type="ftr"/>
          </p:nvPr>
        </p:nvSpPr>
        <p:spPr>
          <a:xfrm>
            <a:off x="4233864" y="5834696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7"/>
          <p:cNvSpPr txBox="1"/>
          <p:nvPr>
            <p:ph idx="12" type="sldNum"/>
          </p:nvPr>
        </p:nvSpPr>
        <p:spPr>
          <a:xfrm>
            <a:off x="9781795" y="5834696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8"/>
          <p:cNvSpPr txBox="1"/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8"/>
          <p:cNvSpPr txBox="1"/>
          <p:nvPr>
            <p:ph idx="1" type="body"/>
          </p:nvPr>
        </p:nvSpPr>
        <p:spPr>
          <a:xfrm>
            <a:off x="880110" y="1947337"/>
            <a:ext cx="5440680" cy="3784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2" type="body"/>
          </p:nvPr>
        </p:nvSpPr>
        <p:spPr>
          <a:xfrm>
            <a:off x="6480810" y="1947337"/>
            <a:ext cx="5440680" cy="37840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0" type="dt"/>
          </p:nvPr>
        </p:nvSpPr>
        <p:spPr>
          <a:xfrm>
            <a:off x="185165" y="5833492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"/>
          <p:cNvSpPr txBox="1"/>
          <p:nvPr>
            <p:ph idx="11" type="ftr"/>
          </p:nvPr>
        </p:nvSpPr>
        <p:spPr>
          <a:xfrm>
            <a:off x="4240530" y="5833492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8"/>
          <p:cNvSpPr txBox="1"/>
          <p:nvPr>
            <p:ph idx="12" type="sldNum"/>
          </p:nvPr>
        </p:nvSpPr>
        <p:spPr>
          <a:xfrm>
            <a:off x="9772649" y="5833492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9"/>
          <p:cNvSpPr txBox="1"/>
          <p:nvPr>
            <p:ph type="title"/>
          </p:nvPr>
        </p:nvSpPr>
        <p:spPr>
          <a:xfrm>
            <a:off x="881777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" type="body"/>
          </p:nvPr>
        </p:nvSpPr>
        <p:spPr>
          <a:xfrm>
            <a:off x="881779" y="1793241"/>
            <a:ext cx="5415676" cy="8788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4" name="Google Shape;44;p19"/>
          <p:cNvSpPr txBox="1"/>
          <p:nvPr>
            <p:ph idx="2" type="body"/>
          </p:nvPr>
        </p:nvSpPr>
        <p:spPr>
          <a:xfrm>
            <a:off x="881779" y="2672082"/>
            <a:ext cx="5415676" cy="2929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9"/>
          <p:cNvSpPr txBox="1"/>
          <p:nvPr>
            <p:ph idx="3" type="body"/>
          </p:nvPr>
        </p:nvSpPr>
        <p:spPr>
          <a:xfrm>
            <a:off x="6480813" y="1793241"/>
            <a:ext cx="5442347" cy="87883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6" name="Google Shape;46;p19"/>
          <p:cNvSpPr txBox="1"/>
          <p:nvPr>
            <p:ph idx="4" type="body"/>
          </p:nvPr>
        </p:nvSpPr>
        <p:spPr>
          <a:xfrm>
            <a:off x="6480813" y="2672082"/>
            <a:ext cx="5442347" cy="29292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0" type="dt"/>
          </p:nvPr>
        </p:nvSpPr>
        <p:spPr>
          <a:xfrm>
            <a:off x="203453" y="5810554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1" type="ftr"/>
          </p:nvPr>
        </p:nvSpPr>
        <p:spPr>
          <a:xfrm>
            <a:off x="4242197" y="5810554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9790938" y="5810554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0"/>
          <p:cNvSpPr txBox="1"/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>
            <p:ph idx="10" type="dt"/>
          </p:nvPr>
        </p:nvSpPr>
        <p:spPr>
          <a:xfrm>
            <a:off x="139447" y="5813073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1"/>
          <p:cNvSpPr txBox="1"/>
          <p:nvPr>
            <p:ph idx="11" type="ftr"/>
          </p:nvPr>
        </p:nvSpPr>
        <p:spPr>
          <a:xfrm>
            <a:off x="4213099" y="5814039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1"/>
          <p:cNvSpPr txBox="1"/>
          <p:nvPr>
            <p:ph idx="12" type="sldNum"/>
          </p:nvPr>
        </p:nvSpPr>
        <p:spPr>
          <a:xfrm>
            <a:off x="9726930" y="5814039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2"/>
          <p:cNvSpPr txBox="1"/>
          <p:nvPr>
            <p:ph type="title"/>
          </p:nvPr>
        </p:nvSpPr>
        <p:spPr>
          <a:xfrm>
            <a:off x="881778" y="487680"/>
            <a:ext cx="4128849" cy="1706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2"/>
          <p:cNvSpPr txBox="1"/>
          <p:nvPr>
            <p:ph idx="1" type="body"/>
          </p:nvPr>
        </p:nvSpPr>
        <p:spPr>
          <a:xfrm>
            <a:off x="5442347" y="1053256"/>
            <a:ext cx="6480810" cy="51985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59" name="Google Shape;59;p22"/>
          <p:cNvSpPr txBox="1"/>
          <p:nvPr>
            <p:ph idx="2" type="body"/>
          </p:nvPr>
        </p:nvSpPr>
        <p:spPr>
          <a:xfrm>
            <a:off x="881778" y="2194562"/>
            <a:ext cx="4128849" cy="4065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3"/>
          <p:cNvSpPr txBox="1"/>
          <p:nvPr>
            <p:ph type="title"/>
          </p:nvPr>
        </p:nvSpPr>
        <p:spPr>
          <a:xfrm>
            <a:off x="881778" y="487680"/>
            <a:ext cx="4128849" cy="1706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3"/>
          <p:cNvSpPr/>
          <p:nvPr>
            <p:ph idx="2" type="pic"/>
          </p:nvPr>
        </p:nvSpPr>
        <p:spPr>
          <a:xfrm>
            <a:off x="5442347" y="1053256"/>
            <a:ext cx="6480810" cy="5198533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3"/>
          <p:cNvSpPr txBox="1"/>
          <p:nvPr>
            <p:ph idx="1" type="body"/>
          </p:nvPr>
        </p:nvSpPr>
        <p:spPr>
          <a:xfrm>
            <a:off x="881778" y="2194562"/>
            <a:ext cx="4128849" cy="40656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880110" y="1947334"/>
            <a:ext cx="11041380" cy="46414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880110" y="678011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4240530" y="6780110"/>
            <a:ext cx="432054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3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9041130" y="6780110"/>
            <a:ext cx="2880360" cy="3894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4"/>
          <p:cNvSpPr/>
          <p:nvPr/>
        </p:nvSpPr>
        <p:spPr>
          <a:xfrm>
            <a:off x="0" y="6847841"/>
            <a:ext cx="12801600" cy="467361"/>
          </a:xfrm>
          <a:prstGeom prst="rect">
            <a:avLst/>
          </a:prstGeom>
          <a:solidFill>
            <a:srgbClr val="00519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4"/>
          <p:cNvSpPr/>
          <p:nvPr/>
        </p:nvSpPr>
        <p:spPr>
          <a:xfrm>
            <a:off x="0" y="6604001"/>
            <a:ext cx="12801600" cy="467361"/>
          </a:xfrm>
          <a:prstGeom prst="rect">
            <a:avLst/>
          </a:prstGeom>
          <a:solidFill>
            <a:srgbClr val="539ED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14"/>
          <p:cNvSpPr/>
          <p:nvPr/>
        </p:nvSpPr>
        <p:spPr>
          <a:xfrm>
            <a:off x="0" y="6410962"/>
            <a:ext cx="12801600" cy="467361"/>
          </a:xfrm>
          <a:prstGeom prst="rect">
            <a:avLst/>
          </a:prstGeom>
          <a:solidFill>
            <a:srgbClr val="FFB35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14"/>
          <p:cNvSpPr/>
          <p:nvPr/>
        </p:nvSpPr>
        <p:spPr>
          <a:xfrm>
            <a:off x="0" y="6410961"/>
            <a:ext cx="12801600" cy="243840"/>
          </a:xfrm>
          <a:prstGeom prst="rect">
            <a:avLst/>
          </a:prstGeom>
          <a:solidFill>
            <a:srgbClr val="FF443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05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" name="Google Shape;15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986601" y="6552811"/>
            <a:ext cx="2650407" cy="5697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mailto:mbyers-alexander@uwaylc.org" TargetMode="External"/><Relationship Id="rId4" Type="http://schemas.openxmlformats.org/officeDocument/2006/relationships/hyperlink" Target="https://calendly.com/mbyers-alexander" TargetMode="External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leg.colorado.gov/sites/default/files/2022a_1356_signed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2.png"/><Relationship Id="rId5" Type="http://schemas.openxmlformats.org/officeDocument/2006/relationships/image" Target="../media/image7.png"/><Relationship Id="rId6" Type="http://schemas.openxmlformats.org/officeDocument/2006/relationships/image" Target="../media/image5.png"/><Relationship Id="rId7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"/>
          <p:cNvSpPr txBox="1"/>
          <p:nvPr>
            <p:ph type="ctrTitle"/>
          </p:nvPr>
        </p:nvSpPr>
        <p:spPr>
          <a:xfrm>
            <a:off x="1600200" y="1197187"/>
            <a:ext cx="9601200" cy="25467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>
                <a:latin typeface="League Gothic"/>
                <a:ea typeface="League Gothic"/>
                <a:cs typeface="League Gothic"/>
                <a:sym typeface="League Gothic"/>
              </a:rPr>
              <a:t>PROGRAMA DE SUBVENCIONES PARA INFRAESTRUCTURA</a:t>
            </a:r>
            <a:br>
              <a:rPr lang="en-US">
                <a:latin typeface="League Gothic"/>
                <a:ea typeface="League Gothic"/>
                <a:cs typeface="League Gothic"/>
                <a:sym typeface="League Gothic"/>
              </a:rPr>
            </a:br>
            <a:r>
              <a:rPr lang="en-US">
                <a:latin typeface="League Gothic"/>
                <a:ea typeface="League Gothic"/>
                <a:cs typeface="League Gothic"/>
                <a:sym typeface="League Gothic"/>
              </a:rPr>
              <a:t> SIN FINES DE LUCRO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0"/>
          <p:cNvSpPr txBox="1"/>
          <p:nvPr>
            <p:ph type="title"/>
          </p:nvPr>
        </p:nvSpPr>
        <p:spPr>
          <a:xfrm>
            <a:off x="880110" y="389467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REQUISITOS DE DOCUMENTACIÓN</a:t>
            </a: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 </a:t>
            </a:r>
            <a:endParaRPr/>
          </a:p>
        </p:txBody>
      </p:sp>
      <p:sp>
        <p:nvSpPr>
          <p:cNvPr id="132" name="Google Shape;132;p10"/>
          <p:cNvSpPr txBox="1"/>
          <p:nvPr>
            <p:ph idx="1" type="body"/>
          </p:nvPr>
        </p:nvSpPr>
        <p:spPr>
          <a:xfrm>
            <a:off x="880110" y="1947333"/>
            <a:ext cx="11041380" cy="3793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1750" lvl="0" marL="17145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Se requiere que t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odos los beneficiarios de subvenciones presenten documentación de los gastos cada trimestre.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/>
          <p:nvPr>
            <p:ph type="title"/>
          </p:nvPr>
        </p:nvSpPr>
        <p:spPr>
          <a:xfrm>
            <a:off x="880110" y="37774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CRONOGRAMA</a:t>
            </a:r>
            <a:endParaRPr/>
          </a:p>
        </p:txBody>
      </p:sp>
      <p:sp>
        <p:nvSpPr>
          <p:cNvPr id="138" name="Google Shape;138;p11"/>
          <p:cNvSpPr txBox="1"/>
          <p:nvPr>
            <p:ph idx="1" type="body"/>
          </p:nvPr>
        </p:nvSpPr>
        <p:spPr>
          <a:xfrm>
            <a:off x="880110" y="1947333"/>
            <a:ext cx="11041380" cy="3793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Período de solicitud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5 de julio de 2023- 31 de agosto de 2023</a:t>
            </a:r>
            <a:endParaRPr/>
          </a:p>
          <a:p>
            <a:pPr indent="-317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Los RAP le hacen recomendaciones a DOLA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1 de noviembre de 2023</a:t>
            </a:r>
            <a:endParaRPr baseline="30000"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aseline="30000"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Aviso de adjudicación, ejecución del contrato y primer pago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15 de diciembre de 2023-31 de enero de 2024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Toda la financiación debe gastarse antes del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30 de diciembre de 2026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"/>
          <p:cNvSpPr txBox="1"/>
          <p:nvPr>
            <p:ph type="title"/>
          </p:nvPr>
        </p:nvSpPr>
        <p:spPr>
          <a:xfrm>
            <a:off x="880110" y="37774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ENLACES IMPORTANTES</a:t>
            </a:r>
            <a:endParaRPr/>
          </a:p>
        </p:txBody>
      </p:sp>
      <p:sp>
        <p:nvSpPr>
          <p:cNvPr id="144" name="Google Shape;144;p12"/>
          <p:cNvSpPr txBox="1"/>
          <p:nvPr>
            <p:ph idx="1" type="body"/>
          </p:nvPr>
        </p:nvSpPr>
        <p:spPr>
          <a:xfrm>
            <a:off x="585750" y="1151646"/>
            <a:ext cx="11630100" cy="15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Char char="•"/>
            </a:pPr>
            <a:r>
              <a:rPr lang="en-US" sz="1900">
                <a:latin typeface="Roboto"/>
                <a:ea typeface="Roboto"/>
                <a:cs typeface="Roboto"/>
                <a:sym typeface="Roboto"/>
              </a:rPr>
              <a:t>Todas las solicitudes (organización sin fines de lucro, agente fiscal y patrocinador fiscal) estarán disponibles en nuestra plataforma de subvenciones: Survey Monkey Apply. El enlace a esta plataforma se puede encontrar en nuestra página de Proceso de Subvenciones en https://uwaylc.org/grant-process/</a:t>
            </a:r>
            <a:endParaRPr sz="1800"/>
          </a:p>
          <a:p>
            <a:pPr indent="-317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19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descr="A screenshot of a computer&#10;&#10;Description automatically generated with medium confidence" id="145" name="Google Shape;145;p12"/>
          <p:cNvPicPr preferRelativeResize="0"/>
          <p:nvPr/>
        </p:nvPicPr>
        <p:blipFill rotWithShape="1">
          <a:blip r:embed="rId3">
            <a:alphaModFix/>
          </a:blip>
          <a:srcRect b="0" l="3866" r="30897" t="0"/>
          <a:stretch/>
        </p:blipFill>
        <p:spPr>
          <a:xfrm>
            <a:off x="2190541" y="2084870"/>
            <a:ext cx="4069583" cy="428436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screenshot of a phone&#10;&#10;Description automatically generated" id="146" name="Google Shape;146;p12"/>
          <p:cNvPicPr preferRelativeResize="0"/>
          <p:nvPr/>
        </p:nvPicPr>
        <p:blipFill rotWithShape="1">
          <a:blip r:embed="rId4">
            <a:alphaModFix/>
          </a:blip>
          <a:srcRect b="0" l="4933" r="0" t="2269"/>
          <a:stretch/>
        </p:blipFill>
        <p:spPr>
          <a:xfrm>
            <a:off x="6541477" y="2084870"/>
            <a:ext cx="4160017" cy="42765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3"/>
          <p:cNvSpPr txBox="1"/>
          <p:nvPr>
            <p:ph type="title"/>
          </p:nvPr>
        </p:nvSpPr>
        <p:spPr>
          <a:xfrm>
            <a:off x="880110" y="560295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INFORMACIÓN DE CONTACTO</a:t>
            </a:r>
            <a:endParaRPr/>
          </a:p>
        </p:txBody>
      </p:sp>
      <p:sp>
        <p:nvSpPr>
          <p:cNvPr id="152" name="Google Shape;152;p13"/>
          <p:cNvSpPr txBox="1"/>
          <p:nvPr/>
        </p:nvSpPr>
        <p:spPr>
          <a:xfrm>
            <a:off x="1203729" y="1974229"/>
            <a:ext cx="10394100" cy="17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Administradora del programa</a:t>
            </a:r>
            <a:r>
              <a:rPr b="0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Maria Byers-Alexander 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Información de contacto:</a:t>
            </a:r>
            <a:endParaRPr/>
          </a:p>
          <a:p>
            <a:pPr indent="-342900" lvl="1" marL="96185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b="0" i="0" lang="en-US" sz="2200" u="sng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Email: mbyers-alexander@uwaylc.org</a:t>
            </a:r>
            <a:endParaRPr b="0" i="0" sz="2200" u="sng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1" marL="96185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Teléfono</a:t>
            </a:r>
            <a:r>
              <a:rPr b="0" i="0" lang="en-US" sz="2200" u="sng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970-407-7019</a:t>
            </a:r>
            <a:endParaRPr/>
          </a:p>
          <a:p>
            <a:pPr indent="-342900" lvl="1" marL="961853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Char char="•"/>
            </a:pPr>
            <a:r>
              <a:rPr lang="en-US" sz="2200" u="sng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Página de Calendly</a:t>
            </a:r>
            <a:r>
              <a:rPr b="0" i="0" lang="en-US" sz="2200" u="sng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: </a:t>
            </a:r>
            <a:r>
              <a:rPr b="0" i="0" lang="en-US" sz="2200" u="sng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https://calendly.com/mbyers-alexander</a:t>
            </a:r>
            <a:endParaRPr b="0" i="0" sz="2200" u="sng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3" name="Google Shape;153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17289" y="1654630"/>
            <a:ext cx="1463040" cy="20029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/>
          <p:nvPr>
            <p:ph type="title"/>
          </p:nvPr>
        </p:nvSpPr>
        <p:spPr>
          <a:xfrm>
            <a:off x="880110" y="27063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CONTEXTO DEL</a:t>
            </a: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 PROGRAM </a:t>
            </a:r>
            <a:endParaRPr/>
          </a:p>
        </p:txBody>
      </p:sp>
      <p:sp>
        <p:nvSpPr>
          <p:cNvPr id="74" name="Google Shape;74;p2"/>
          <p:cNvSpPr txBox="1"/>
          <p:nvPr>
            <p:ph idx="1" type="body"/>
          </p:nvPr>
        </p:nvSpPr>
        <p:spPr>
          <a:xfrm>
            <a:off x="880100" y="1242200"/>
            <a:ext cx="11041500" cy="479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El proyecto de ley 22-1356</a:t>
            </a: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 de la Cámara de Representantes de Colorado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se convirtió en ley el 3 de junio de 2022 y creó el programa de subvenciones para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pequeñas organizaciones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sin fines de lucro basadas en la comunidad. Esta iniciativa invierte dólares de la Ley del Plan de Rescate Estadounidense (ARPA, por sus siglas en inglés) al proporcionar subvenciones a pequeñas OSFL comunitarias para financiar infraestructura para ayudar a mitigar las dificultades financieras provocadas por COVID-19.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Se seleccionaron 8 socios regionales para brindar acceso al nivel local (RAP, por sus siglas en </a:t>
            </a: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inglés</a:t>
            </a: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). 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Trabajarán con DOLA en la administración de subvenciones de hasta $100,000 para pequeñas organizaciones sin fines de lucro basadas en la comunidad en todo Colorado.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Financiamiento total disponible: </a:t>
            </a: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$33,100,000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 txBox="1"/>
          <p:nvPr>
            <p:ph type="title"/>
          </p:nvPr>
        </p:nvSpPr>
        <p:spPr>
          <a:xfrm>
            <a:off x="880110" y="30144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COBERTURA DE RAP</a:t>
            </a:r>
            <a:endParaRPr/>
          </a:p>
        </p:txBody>
      </p:sp>
      <p:sp>
        <p:nvSpPr>
          <p:cNvPr id="80" name="Google Shape;80;p3"/>
          <p:cNvSpPr txBox="1"/>
          <p:nvPr/>
        </p:nvSpPr>
        <p:spPr>
          <a:xfrm>
            <a:off x="401925" y="1622798"/>
            <a:ext cx="5074500" cy="362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UWLC </a:t>
            </a:r>
            <a:r>
              <a:rPr b="1" lang="en-US" sz="22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sirve como RAP para los siguientes condados: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Larimer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Jackson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Boulder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Gilpin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b="1" i="0" lang="en-US" sz="22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Broomfield</a:t>
            </a:r>
            <a:endParaRPr/>
          </a:p>
          <a:p>
            <a:pPr indent="-31750" lvl="0" marL="17145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1" name="Google Shape;81;p3"/>
          <p:cNvPicPr preferRelativeResize="0"/>
          <p:nvPr/>
        </p:nvPicPr>
        <p:blipFill rotWithShape="1">
          <a:blip r:embed="rId3">
            <a:alphaModFix/>
          </a:blip>
          <a:srcRect b="4014" l="1207" r="1238" t="7703"/>
          <a:stretch/>
        </p:blipFill>
        <p:spPr>
          <a:xfrm>
            <a:off x="5546690" y="1622808"/>
            <a:ext cx="6481188" cy="45368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/>
          <p:nvPr>
            <p:ph type="title"/>
          </p:nvPr>
        </p:nvSpPr>
        <p:spPr>
          <a:xfrm>
            <a:off x="880110" y="31216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EL EQUIPO DE </a:t>
            </a: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UNITED WAY OF LARIMER COUNTY</a:t>
            </a:r>
            <a:endParaRPr/>
          </a:p>
        </p:txBody>
      </p:sp>
      <p:pic>
        <p:nvPicPr>
          <p:cNvPr id="87" name="Google Shape;8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1110" y="1172074"/>
            <a:ext cx="1463040" cy="200297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4"/>
          <p:cNvSpPr txBox="1"/>
          <p:nvPr/>
        </p:nvSpPr>
        <p:spPr>
          <a:xfrm>
            <a:off x="-150722" y="3238711"/>
            <a:ext cx="246993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Deirdre Sullivan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(Presidenta 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y CEO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/>
          </a:p>
        </p:txBody>
      </p:sp>
      <p:pic>
        <p:nvPicPr>
          <p:cNvPr id="89" name="Google Shape;89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345458" y="1487738"/>
            <a:ext cx="1463040" cy="200297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4"/>
          <p:cNvSpPr txBox="1"/>
          <p:nvPr/>
        </p:nvSpPr>
        <p:spPr>
          <a:xfrm>
            <a:off x="4680622" y="3639091"/>
            <a:ext cx="28371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Christina Cooper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(VP 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 Desarrollo de Recursos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) </a:t>
            </a:r>
            <a:endParaRPr/>
          </a:p>
        </p:txBody>
      </p:sp>
      <p:pic>
        <p:nvPicPr>
          <p:cNvPr id="91" name="Google Shape;9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298284" y="1096434"/>
            <a:ext cx="1463040" cy="200297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4"/>
          <p:cNvSpPr txBox="1"/>
          <p:nvPr/>
        </p:nvSpPr>
        <p:spPr>
          <a:xfrm>
            <a:off x="9697864" y="3184580"/>
            <a:ext cx="2663881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Diane Hathaway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Directora Financiera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/>
          </a:p>
        </p:txBody>
      </p:sp>
      <p:pic>
        <p:nvPicPr>
          <p:cNvPr id="93" name="Google Shape;93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525865" y="3355978"/>
            <a:ext cx="1463040" cy="200297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4"/>
          <p:cNvSpPr txBox="1"/>
          <p:nvPr/>
        </p:nvSpPr>
        <p:spPr>
          <a:xfrm>
            <a:off x="2022420" y="5480754"/>
            <a:ext cx="2469900" cy="7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Lauren Leary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(VP 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Impacto Comunitario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/>
          </a:p>
        </p:txBody>
      </p:sp>
      <p:pic>
        <p:nvPicPr>
          <p:cNvPr id="95" name="Google Shape;95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993387" y="3355978"/>
            <a:ext cx="1463040" cy="200297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4"/>
          <p:cNvSpPr txBox="1"/>
          <p:nvPr/>
        </p:nvSpPr>
        <p:spPr>
          <a:xfrm>
            <a:off x="5506739" y="5386345"/>
            <a:ext cx="6276108" cy="553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Maria Byers-Alexander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(</a:t>
            </a:r>
            <a:r>
              <a:rPr b="1" lang="en-US" sz="15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Administradora de Impacto Comunitario</a:t>
            </a:r>
            <a:r>
              <a:rPr b="1" i="0" lang="en-US" sz="15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"/>
          <p:cNvSpPr txBox="1"/>
          <p:nvPr>
            <p:ph type="title"/>
          </p:nvPr>
        </p:nvSpPr>
        <p:spPr>
          <a:xfrm>
            <a:off x="880110" y="27063"/>
            <a:ext cx="11041500" cy="141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PROPÓSITO DE LA SUBVENCIÓN</a:t>
            </a:r>
            <a:endParaRPr/>
          </a:p>
        </p:txBody>
      </p:sp>
      <p:sp>
        <p:nvSpPr>
          <p:cNvPr id="102" name="Google Shape;102;p5"/>
          <p:cNvSpPr txBox="1"/>
          <p:nvPr>
            <p:ph idx="1" type="body"/>
          </p:nvPr>
        </p:nvSpPr>
        <p:spPr>
          <a:xfrm>
            <a:off x="880110" y="1947333"/>
            <a:ext cx="11041380" cy="42123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b="1" lang="en-US" sz="2200">
                <a:latin typeface="Roboto"/>
                <a:ea typeface="Roboto"/>
                <a:cs typeface="Roboto"/>
                <a:sym typeface="Roboto"/>
              </a:rPr>
              <a:t>Objetivo de financiación: Proporcionar fondos flexibles para aliviar los impactos de COVID a pequeñas organizaciones que sirven a personas que históricamente han estado subrepresentadas, desatendidas o con recursos insuficientes.</a:t>
            </a:r>
            <a:endParaRPr/>
          </a:p>
          <a:p>
            <a:pPr indent="-317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El trabajo del equipo de las partes interesadas</a:t>
            </a:r>
            <a:r>
              <a:rPr b="1"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(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Las personas que crearon la 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legislación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y los socios regionales</a:t>
            </a:r>
            <a:r>
              <a:rPr b="1"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)</a:t>
            </a:r>
            <a:endParaRPr/>
          </a:p>
          <a:p>
            <a:pPr indent="-1714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Desarrollar documentos simplificados de solicitud y revisión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Proporcionar a los solicitantes información consistente y asistencia técnica.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Aprender de la experiencia de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cada RAP sobre la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geografia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/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comunidad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i="0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  <a:p>
            <a:pPr indent="-317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6"/>
          <p:cNvSpPr txBox="1"/>
          <p:nvPr>
            <p:ph type="title"/>
          </p:nvPr>
        </p:nvSpPr>
        <p:spPr>
          <a:xfrm>
            <a:off x="880110" y="30144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QUIÉN DEBE SOLICITAR</a:t>
            </a:r>
            <a:endParaRPr/>
          </a:p>
        </p:txBody>
      </p:sp>
      <p:sp>
        <p:nvSpPr>
          <p:cNvPr id="108" name="Google Shape;108;p6"/>
          <p:cNvSpPr txBox="1"/>
          <p:nvPr>
            <p:ph idx="1" type="body"/>
          </p:nvPr>
        </p:nvSpPr>
        <p:spPr>
          <a:xfrm>
            <a:off x="768697" y="1346170"/>
            <a:ext cx="11264206" cy="49240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None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Presupuesto:</a:t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Presupuestos anuales entre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$ 150,000 y $ 2,000,000 (Puede ser un presupuesto combinado para entidades que no son 501(C)3 pero cuentan con un patrocinador fiscal)</a:t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2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Impacto de COVID:</a:t>
            </a:r>
            <a:r>
              <a:rPr b="1"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Demostrar que han sido 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afectados o desproporcionadamente afectados por COVID-19.</a:t>
            </a:r>
            <a:endParaRPr b="1"/>
          </a:p>
          <a:p>
            <a:pPr indent="0" lvl="2" marL="685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i="0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Calidad de servicios: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Debe tener un historial de proporcionar programas y servicios 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efectivos, culturalmente apropiados y relevantes.</a:t>
            </a:r>
            <a:endParaRPr b="1"/>
          </a:p>
          <a:p>
            <a:pPr indent="-317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200"/>
              <a:buNone/>
            </a:pPr>
            <a:r>
              <a:t/>
            </a:r>
            <a:endParaRPr b="1" i="0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7"/>
          <p:cNvSpPr txBox="1"/>
          <p:nvPr>
            <p:ph type="title"/>
          </p:nvPr>
        </p:nvSpPr>
        <p:spPr>
          <a:xfrm>
            <a:off x="776674" y="138259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League Gothic"/>
              <a:buNone/>
            </a:pPr>
            <a:r>
              <a:rPr lang="en-US" sz="3600">
                <a:latin typeface="League Gothic"/>
                <a:ea typeface="League Gothic"/>
                <a:cs typeface="League Gothic"/>
                <a:sym typeface="League Gothic"/>
              </a:rPr>
              <a:t>QUIÉN DEBE SOLICITAR pt 2</a:t>
            </a:r>
            <a:endParaRPr/>
          </a:p>
        </p:txBody>
      </p:sp>
      <p:sp>
        <p:nvSpPr>
          <p:cNvPr id="114" name="Google Shape;114;p7"/>
          <p:cNvSpPr txBox="1"/>
          <p:nvPr>
            <p:ph idx="1" type="body"/>
          </p:nvPr>
        </p:nvSpPr>
        <p:spPr>
          <a:xfrm>
            <a:off x="542610" y="1133417"/>
            <a:ext cx="11509508" cy="547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Poblaciones atendidas:</a:t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96850" lvl="1" marL="5143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Entidades cuya programación está destinada a servir comunidades que históricamente han estado subrepresentadas, desatendidas o con pocos recursos en Colorado, incluidas las comunidades que tienen las siguientes identidades: LGBT, BIPOC, mujeres, personas no conformes al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género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, personas que experimentan discapacidades/neurodiversidad, personas de bajos ingresos, inmigrantes/refugiados y comunidades rurales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Representación/Ubicación del personal y la junta:</a:t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6286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mayoría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de los miembros de los órganos de gobierno y el personal de estas organizaciones deben vivir en las comunidades a las que sirven, reflejar las identidades de las comunidades a las que sirven y tener sus oficinas principales en una de las comunidades a las que sirven.</a:t>
            </a:r>
            <a:endParaRPr i="0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Servic</a:t>
            </a: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io</a:t>
            </a:r>
            <a:r>
              <a:rPr b="1"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s:</a:t>
            </a:r>
            <a:endParaRPr/>
          </a:p>
          <a:p>
            <a:pPr indent="-171450" lvl="2" marL="85725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Equidad de Salud</a:t>
            </a:r>
            <a:r>
              <a:rPr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Desarrollo de la F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uerza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Laboral</a:t>
            </a:r>
            <a:r>
              <a:rPr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Desarrollo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E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conómico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de la Comunidad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 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La Primera Infancia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 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Soporte en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Educación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Vivienda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 |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Justicia Alimenticia</a:t>
            </a:r>
            <a:r>
              <a:rPr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-US" sz="2200">
                <a:latin typeface="Roboto"/>
                <a:ea typeface="Roboto"/>
                <a:cs typeface="Roboto"/>
                <a:sym typeface="Roboto"/>
              </a:rPr>
              <a:t>| u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</a:t>
            </a:r>
            <a:r>
              <a:rPr i="0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ra necesidad identificada por la comunidad </a:t>
            </a:r>
            <a:endParaRPr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"/>
          <p:cNvSpPr txBox="1"/>
          <p:nvPr>
            <p:ph type="title"/>
          </p:nvPr>
        </p:nvSpPr>
        <p:spPr>
          <a:xfrm>
            <a:off x="880110" y="47829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ENTIDADES QUE SON </a:t>
            </a: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ELEGIBLES</a:t>
            </a: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 PARA ESTA SUBVENCIÓN</a:t>
            </a:r>
            <a:endParaRPr/>
          </a:p>
        </p:txBody>
      </p:sp>
      <p:sp>
        <p:nvSpPr>
          <p:cNvPr id="120" name="Google Shape;120;p8"/>
          <p:cNvSpPr txBox="1"/>
          <p:nvPr>
            <p:ph idx="1" type="body"/>
          </p:nvPr>
        </p:nvSpPr>
        <p:spPr>
          <a:xfrm>
            <a:off x="880110" y="1947333"/>
            <a:ext cx="11041380" cy="37933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Organización sin fines de lucro: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una pequeña organización sin fines de lucro basada en la comunidad que es una organización caritativa o de bienestar social exenta de impuestos que opera bajo un 501(c)(3) que se ha visto afectada o desproporcionadamente afectada por la emergencia de salud pública de Covid-19.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Agente fiscal: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una organización caritativa exenta de impuestos u organización de bienestar social que opera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bajo un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501(c)(3) que tiene un acuerdo con una pequeña organización comunitaria sin fines de lucro (OSFL) que puede o no tener su propio estado de exención de impuestos.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000000"/>
              </a:buClr>
              <a:buSzPts val="2200"/>
              <a:buChar char="•"/>
            </a:pPr>
            <a:r>
              <a:rPr b="1"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Patrocinador fiscal: </a:t>
            </a:r>
            <a:r>
              <a:rPr lang="en-US" sz="220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Un grupo caritativo o de bienestar social exento de impuestos que opera bajo un 501(c)(3) que tiene un acuerdo con pequeños grupos comunitarios que no son OSFL registradas.</a:t>
            </a:r>
            <a:endParaRPr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9"/>
          <p:cNvSpPr txBox="1"/>
          <p:nvPr>
            <p:ph type="title"/>
          </p:nvPr>
        </p:nvSpPr>
        <p:spPr>
          <a:xfrm>
            <a:off x="880110" y="47830"/>
            <a:ext cx="11041380" cy="14139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League Gothic"/>
              <a:buNone/>
            </a:pPr>
            <a:r>
              <a:rPr lang="en-US" sz="4500">
                <a:latin typeface="League Gothic"/>
                <a:ea typeface="League Gothic"/>
                <a:cs typeface="League Gothic"/>
                <a:sym typeface="League Gothic"/>
              </a:rPr>
              <a:t>UTILIZACIÓN DE LOS FONDOS</a:t>
            </a:r>
            <a:endParaRPr/>
          </a:p>
        </p:txBody>
      </p:sp>
      <p:sp>
        <p:nvSpPr>
          <p:cNvPr id="126" name="Google Shape;126;p9"/>
          <p:cNvSpPr txBox="1"/>
          <p:nvPr/>
        </p:nvSpPr>
        <p:spPr>
          <a:xfrm>
            <a:off x="497400" y="1086925"/>
            <a:ext cx="11806800" cy="56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latin typeface="Roboto"/>
                <a:ea typeface="Roboto"/>
                <a:cs typeface="Roboto"/>
                <a:sym typeface="Roboto"/>
              </a:rPr>
              <a:t>Los fondos de la subvención pueden gastarse en:</a:t>
            </a:r>
            <a:endParaRPr b="1"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Planeación estratégica y desarrollo organizacional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Desarrollo profesional para el personal y la junta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Investigación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Tecnología de datos, recopilación de datos y/o infraestructura tecnológica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Mercadotecnia y comunicaciones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Expansión, desarrollo o evaluación de un programa existente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0" lvl="0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100">
                <a:latin typeface="Roboto"/>
                <a:ea typeface="Roboto"/>
                <a:cs typeface="Roboto"/>
                <a:sym typeface="Roboto"/>
              </a:rPr>
              <a:t>Los fondos de la subvención NPI no se pueden utilizar para la programación o mejoras de capital, que incluyen:</a:t>
            </a:r>
            <a:endParaRPr b="1"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Adquisición</a:t>
            </a: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 de bienes </a:t>
            </a: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raíces</a:t>
            </a: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 o terrenos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Construcción, renovación o mejora de edificios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Pago de la deuda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Abogacía o cabildeo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Organizar en la comunidad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-279400" lvl="1" marL="904703" marR="0" rtl="0" algn="l"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>
                <a:latin typeface="Roboto"/>
                <a:ea typeface="Roboto"/>
                <a:cs typeface="Roboto"/>
                <a:sym typeface="Roboto"/>
              </a:rPr>
              <a:t>Dotaciones o reservas</a:t>
            </a:r>
            <a:endParaRPr sz="2100">
              <a:latin typeface="Roboto"/>
              <a:ea typeface="Roboto"/>
              <a:cs typeface="Roboto"/>
              <a:sym typeface="Roboto"/>
            </a:endParaRPr>
          </a:p>
          <a:p>
            <a:pPr indent="0" lvl="0" marL="9144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DD THeme">
  <a:themeElements>
    <a:clrScheme name="uwlc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79ED0"/>
      </a:accent1>
      <a:accent2>
        <a:srgbClr val="FFB351"/>
      </a:accent2>
      <a:accent3>
        <a:srgbClr val="005191"/>
      </a:accent3>
      <a:accent4>
        <a:srgbClr val="FF443B"/>
      </a:accent4>
      <a:accent5>
        <a:srgbClr val="969696"/>
      </a:accent5>
      <a:accent6>
        <a:srgbClr val="FFFFFF"/>
      </a:accent6>
      <a:hlink>
        <a:srgbClr val="005191"/>
      </a:hlink>
      <a:folHlink>
        <a:srgbClr val="379E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785C5D6432204BA17FE3721BF748CB" ma:contentTypeVersion="17" ma:contentTypeDescription="Create a new document." ma:contentTypeScope="" ma:versionID="4fe14815ba467973c8c4bb37b776ef47">
  <xsd:schema xmlns:xsd="http://www.w3.org/2001/XMLSchema" xmlns:xs="http://www.w3.org/2001/XMLSchema" xmlns:p="http://schemas.microsoft.com/office/2006/metadata/properties" xmlns:ns2="291d7d03-c8a6-44f8-9de2-676dec61c79b" xmlns:ns3="af5c7648-0c4f-4ca5-9a03-a3433049a89e" targetNamespace="http://schemas.microsoft.com/office/2006/metadata/properties" ma:root="true" ma:fieldsID="e499737d2e57667babfe359b7a055fa7" ns2:_="" ns3:_="">
    <xsd:import namespace="291d7d03-c8a6-44f8-9de2-676dec61c79b"/>
    <xsd:import namespace="af5c7648-0c4f-4ca5-9a03-a3433049a8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d7d03-c8a6-44f8-9de2-676dec61c7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18bc0376-82d1-4bcc-a6df-6219ed79c3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c7648-0c4f-4ca5-9a03-a3433049a89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7946a24-7894-4a9e-993b-b3863886f6c0}" ma:internalName="TaxCatchAll" ma:showField="CatchAllData" ma:web="af5c7648-0c4f-4ca5-9a03-a3433049a8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f5c7648-0c4f-4ca5-9a03-a3433049a89e" xsi:nil="true"/>
    <lcf76f155ced4ddcb4097134ff3c332f xmlns="291d7d03-c8a6-44f8-9de2-676dec61c79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424D21-7DC2-4539-AAE0-5BA0EB676578}"/>
</file>

<file path=customXml/itemProps2.xml><?xml version="1.0" encoding="utf-8"?>
<ds:datastoreItem xmlns:ds="http://schemas.openxmlformats.org/officeDocument/2006/customXml" ds:itemID="{60D8C31C-9927-455D-A260-93DC7F278103}"/>
</file>

<file path=customXml/itemProps3.xml><?xml version="1.0" encoding="utf-8"?>
<ds:datastoreItem xmlns:ds="http://schemas.openxmlformats.org/officeDocument/2006/customXml" ds:itemID="{AD897396-989B-4C3E-B91F-6DF533F629E8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Jackson Alder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0x01010023785C5D6432204BA17FE3721BF748CB</vt:lpwstr>
  </property>
  <property fmtid="{D5CDD505-2E9C-101B-9397-08002B2CF9AE}" pid="3" name="MediaServiceImageTags">
    <vt:lpwstr/>
  </property>
</Properties>
</file>